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6" r:id="rId1"/>
  </p:sldMasterIdLst>
  <p:notesMasterIdLst>
    <p:notesMasterId r:id="rId46"/>
  </p:notesMasterIdLst>
  <p:sldIdLst>
    <p:sldId id="256" r:id="rId2"/>
    <p:sldId id="285" r:id="rId3"/>
    <p:sldId id="286" r:id="rId4"/>
    <p:sldId id="292" r:id="rId5"/>
    <p:sldId id="298" r:id="rId6"/>
    <p:sldId id="306" r:id="rId7"/>
    <p:sldId id="307" r:id="rId8"/>
    <p:sldId id="299" r:id="rId9"/>
    <p:sldId id="301" r:id="rId10"/>
    <p:sldId id="302" r:id="rId11"/>
    <p:sldId id="303" r:id="rId12"/>
    <p:sldId id="304" r:id="rId13"/>
    <p:sldId id="305" r:id="rId14"/>
    <p:sldId id="337" r:id="rId15"/>
    <p:sldId id="300" r:id="rId16"/>
    <p:sldId id="296" r:id="rId17"/>
    <p:sldId id="309" r:id="rId18"/>
    <p:sldId id="310" r:id="rId19"/>
    <p:sldId id="311" r:id="rId20"/>
    <p:sldId id="312" r:id="rId21"/>
    <p:sldId id="313" r:id="rId22"/>
    <p:sldId id="314" r:id="rId23"/>
    <p:sldId id="319" r:id="rId24"/>
    <p:sldId id="320" r:id="rId25"/>
    <p:sldId id="322" r:id="rId26"/>
    <p:sldId id="323" r:id="rId27"/>
    <p:sldId id="321" r:id="rId28"/>
    <p:sldId id="318" r:id="rId29"/>
    <p:sldId id="324" r:id="rId30"/>
    <p:sldId id="315" r:id="rId31"/>
    <p:sldId id="316" r:id="rId32"/>
    <p:sldId id="335" r:id="rId33"/>
    <p:sldId id="336" r:id="rId34"/>
    <p:sldId id="325" r:id="rId35"/>
    <p:sldId id="334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293" r:id="rId44"/>
    <p:sldId id="33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953"/>
    <p:restoredTop sz="94917"/>
  </p:normalViewPr>
  <p:slideViewPr>
    <p:cSldViewPr snapToGrid="0" snapToObjects="1">
      <p:cViewPr varScale="1">
        <p:scale>
          <a:sx n="141" d="100"/>
          <a:sy n="141" d="100"/>
        </p:scale>
        <p:origin x="1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45307-6ED4-B142-BD64-10F739779302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DE956-AECE-4A49-8BC2-51A8C013B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7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DE956-AECE-4A49-8BC2-51A8C013B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5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C4347D3-4C9A-C240-8F14-750059DFEEB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0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338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5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66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4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67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0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07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1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03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5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347D3-4C9A-C240-8F14-750059DFEEB0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60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  <p:sldLayoutId id="2147484020" r:id="rId14"/>
    <p:sldLayoutId id="2147484021" r:id="rId15"/>
    <p:sldLayoutId id="2147484022" r:id="rId16"/>
    <p:sldLayoutId id="214748402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7A2C-CECB-EA45-9A8F-28914F6AC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Computational Geometry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3BA16-EE93-B74E-A27C-2B68B596B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Advanced Algorithms</a:t>
            </a:r>
            <a:br>
              <a:rPr lang="en-US" dirty="0"/>
            </a:br>
            <a:r>
              <a:rPr lang="en-US" dirty="0"/>
              <a:t>Mark Floryan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CLRS Ch. 33 and some outside readings</a:t>
            </a:r>
          </a:p>
        </p:txBody>
      </p:sp>
    </p:spTree>
    <p:extLst>
      <p:ext uri="{BB962C8B-B14F-4D97-AF65-F5344CB8AC3E}">
        <p14:creationId xmlns:p14="http://schemas.microsoft.com/office/powerpoint/2010/main" val="44373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3361CE-6908-2047-9FF8-B6E34F6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94" y="1751724"/>
            <a:ext cx="4791095" cy="328973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00AF43-729E-C043-956A-864E37B4A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330" y="1751724"/>
            <a:ext cx="4855948" cy="334053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7070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0AF43-729E-C043-956A-864E37B4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014" y="1828800"/>
            <a:ext cx="4781464" cy="328929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0FA340-F4D7-F042-84BE-BF33B6F0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933" y="1832740"/>
            <a:ext cx="5024003" cy="328535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534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0FA340-F4D7-F042-84BE-BF33B6F0D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9" y="1888138"/>
            <a:ext cx="4972101" cy="325141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6CE15-824E-9C49-8BCD-7AAA309D6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363" y="1888139"/>
            <a:ext cx="5007412" cy="325141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6576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A6CE15-824E-9C49-8BCD-7AAA309D6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56" y="1786322"/>
            <a:ext cx="4921419" cy="319558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4639F6-E2A0-2E4C-B768-A94E81580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05" y="1786321"/>
            <a:ext cx="5198613" cy="319558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57571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4639F6-E2A0-2E4C-B768-A94E81580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94" y="1237680"/>
            <a:ext cx="7417634" cy="455961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B82C91-7A74-F342-8278-BB15415C5274}"/>
              </a:ext>
            </a:extLst>
          </p:cNvPr>
          <p:cNvSpPr txBox="1">
            <a:spLocks/>
          </p:cNvSpPr>
          <p:nvPr/>
        </p:nvSpPr>
        <p:spPr>
          <a:xfrm>
            <a:off x="2385594" y="5881638"/>
            <a:ext cx="4694331" cy="730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Let’s do run through the rest of the algorithm by hand…</a:t>
            </a:r>
            <a:endParaRPr lang="en-US" sz="1600" i="1" baseline="-25000" dirty="0"/>
          </a:p>
        </p:txBody>
      </p:sp>
    </p:spTree>
    <p:extLst>
      <p:ext uri="{BB962C8B-B14F-4D97-AF65-F5344CB8AC3E}">
        <p14:creationId xmlns:p14="http://schemas.microsoft.com/office/powerpoint/2010/main" val="445839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252" y="192690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ASIDE: Farthest Pair of Points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936132" y="1915204"/>
            <a:ext cx="5165119" cy="3279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Problem Statement</a:t>
            </a:r>
            <a:r>
              <a:rPr lang="en-US" sz="2000" dirty="0"/>
              <a:t>: Given a set of points, find the two that are furthest away from one another.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Can you solve this problem?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Prove</a:t>
            </a:r>
            <a:r>
              <a:rPr lang="en-US" sz="2000" dirty="0"/>
              <a:t>: The farthest pair of points must lie on the convex hull.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6EBEC-CD1E-A349-8682-C9772866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383" y="1915204"/>
            <a:ext cx="5134568" cy="327953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17031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Quad-Trees</a:t>
            </a:r>
          </a:p>
        </p:txBody>
      </p:sp>
    </p:spTree>
    <p:extLst>
      <p:ext uri="{BB962C8B-B14F-4D97-AF65-F5344CB8AC3E}">
        <p14:creationId xmlns:p14="http://schemas.microsoft.com/office/powerpoint/2010/main" val="1435806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Problem: Keeping Track of Data Points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027258" y="1581912"/>
            <a:ext cx="5969164" cy="4923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Suppose we work for a tech company (like Google maybe), and want the following functionality: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Given that cell phones are using maps and pinging their location regularly, we want to be able to store the </a:t>
            </a:r>
            <a:r>
              <a:rPr lang="en-US" sz="2000" dirty="0" err="1"/>
              <a:t>x,y</a:t>
            </a:r>
            <a:r>
              <a:rPr lang="en-US" sz="2000" dirty="0"/>
              <a:t> locations of users and support the following operations:</a:t>
            </a:r>
          </a:p>
          <a:p>
            <a:pPr lvl="1"/>
            <a:r>
              <a:rPr lang="en-US" sz="1600" b="1" i="1" u="sng" dirty="0"/>
              <a:t>Insert(</a:t>
            </a:r>
            <a:r>
              <a:rPr lang="en-US" sz="1600" b="1" i="1" u="sng" dirty="0" err="1"/>
              <a:t>x,y</a:t>
            </a:r>
            <a:r>
              <a:rPr lang="en-US" sz="1600" b="1" i="1" u="sng" dirty="0"/>
              <a:t>)</a:t>
            </a:r>
            <a:r>
              <a:rPr lang="en-US" sz="1600" dirty="0"/>
              <a:t>: Insert a new point into the data structure</a:t>
            </a:r>
          </a:p>
          <a:p>
            <a:pPr lvl="1"/>
            <a:r>
              <a:rPr lang="en-US" sz="1600" b="1" i="1" u="sng" dirty="0"/>
              <a:t>Delete(</a:t>
            </a:r>
            <a:r>
              <a:rPr lang="en-US" sz="1600" b="1" i="1" u="sng" dirty="0" err="1"/>
              <a:t>x,y</a:t>
            </a:r>
            <a:r>
              <a:rPr lang="en-US" sz="1600" b="1" i="1" u="sng" dirty="0"/>
              <a:t>)</a:t>
            </a:r>
            <a:r>
              <a:rPr lang="en-US" sz="1600" dirty="0"/>
              <a:t>: Delete a point from the structure</a:t>
            </a:r>
          </a:p>
          <a:p>
            <a:pPr lvl="1"/>
            <a:r>
              <a:rPr lang="en-US" sz="1600" b="1" i="1" u="sng" dirty="0"/>
              <a:t>Get(p1,p2)</a:t>
            </a:r>
            <a:r>
              <a:rPr lang="en-US" sz="1600" dirty="0"/>
              <a:t>: Get the points that fall in the rectangle defined by upper left corner p1 and lower right corner p2</a:t>
            </a:r>
          </a:p>
          <a:p>
            <a:pPr lvl="1"/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429A8-CE74-9A4E-983E-D425CC1C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85" y="2259156"/>
            <a:ext cx="4047139" cy="2423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41741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Traditional Data Structures Will Not Work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8248" y="1489840"/>
            <a:ext cx="4311869" cy="5052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Why? Consider: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List:</a:t>
            </a:r>
            <a:br>
              <a:rPr lang="en-US" sz="2000" b="1" i="1" u="sng" dirty="0"/>
            </a:br>
            <a:r>
              <a:rPr lang="en-US" sz="2000" b="1" i="1" u="sng" dirty="0"/>
              <a:t>Hash Table:</a:t>
            </a:r>
            <a:br>
              <a:rPr lang="en-US" sz="2000" b="1" i="1" u="sng" dirty="0"/>
            </a:br>
            <a:r>
              <a:rPr lang="en-US" sz="2000" b="1" i="1" u="sng" dirty="0"/>
              <a:t>Binary Search Tree:</a:t>
            </a:r>
            <a:br>
              <a:rPr lang="en-US" sz="2000" b="1" i="1" u="sng" dirty="0"/>
            </a:br>
            <a:r>
              <a:rPr lang="en-US" sz="2000" b="1" i="1" u="sng" dirty="0"/>
              <a:t>Priority Queue: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Why won’t these work?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429A8-CE74-9A4E-983E-D425CC1C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02" y="2099293"/>
            <a:ext cx="4047139" cy="2423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01751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Enter the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57305" y="6436856"/>
            <a:ext cx="3659514" cy="389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*Source: https://</a:t>
            </a:r>
            <a:r>
              <a:rPr lang="en-US" sz="1600" dirty="0" err="1"/>
              <a:t>jimkang.com</a:t>
            </a:r>
            <a:r>
              <a:rPr lang="en-US" sz="1600" dirty="0"/>
              <a:t>/</a:t>
            </a:r>
            <a:r>
              <a:rPr lang="en-US" sz="1600" dirty="0" err="1"/>
              <a:t>quadtreevis</a:t>
            </a:r>
            <a:r>
              <a:rPr lang="en-US" sz="16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E463F-172A-5147-98A9-0BAD2BCF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747" y="1835760"/>
            <a:ext cx="6905328" cy="404385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493E3F-6016-E448-AF04-24F170FD14B0}"/>
              </a:ext>
            </a:extLst>
          </p:cNvPr>
          <p:cNvSpPr txBox="1">
            <a:spLocks/>
          </p:cNvSpPr>
          <p:nvPr/>
        </p:nvSpPr>
        <p:spPr>
          <a:xfrm>
            <a:off x="922995" y="913668"/>
            <a:ext cx="10412412" cy="7801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The Quad Tree is a space partitioning data structure. Points are organized by splitting the overall plane into four sub-squares recursively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73D04D3-E3C8-DD4E-B33E-DC1FA729FC77}"/>
              </a:ext>
            </a:extLst>
          </p:cNvPr>
          <p:cNvSpPr txBox="1">
            <a:spLocks/>
          </p:cNvSpPr>
          <p:nvPr/>
        </p:nvSpPr>
        <p:spPr>
          <a:xfrm>
            <a:off x="440099" y="2378631"/>
            <a:ext cx="2211713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/>
              <a:t>Each sub-square contains no more than four children.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056995-CBE2-1549-A92E-0761160FD497}"/>
              </a:ext>
            </a:extLst>
          </p:cNvPr>
          <p:cNvSpPr txBox="1">
            <a:spLocks/>
          </p:cNvSpPr>
          <p:nvPr/>
        </p:nvSpPr>
        <p:spPr>
          <a:xfrm>
            <a:off x="244275" y="4242840"/>
            <a:ext cx="2388564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/>
              <a:t>Each “child” can be a point OR a sub-square (one quarter of this square)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B079C18-4071-6C40-9ACA-F4B931C80064}"/>
              </a:ext>
            </a:extLst>
          </p:cNvPr>
          <p:cNvSpPr txBox="1">
            <a:spLocks/>
          </p:cNvSpPr>
          <p:nvPr/>
        </p:nvSpPr>
        <p:spPr>
          <a:xfrm>
            <a:off x="9555983" y="3094585"/>
            <a:ext cx="2388564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Note that some nodes will have 0-3 children</a:t>
            </a:r>
          </a:p>
        </p:txBody>
      </p:sp>
    </p:spTree>
    <p:extLst>
      <p:ext uri="{BB962C8B-B14F-4D97-AF65-F5344CB8AC3E}">
        <p14:creationId xmlns:p14="http://schemas.microsoft.com/office/powerpoint/2010/main" val="1138504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49845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Enter the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57305" y="6436856"/>
            <a:ext cx="3659514" cy="389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*Source: https://</a:t>
            </a:r>
            <a:r>
              <a:rPr lang="en-US" sz="1600" dirty="0" err="1"/>
              <a:t>jimkang.com</a:t>
            </a:r>
            <a:r>
              <a:rPr lang="en-US" sz="1600" dirty="0"/>
              <a:t>/</a:t>
            </a:r>
            <a:r>
              <a:rPr lang="en-US" sz="1600" dirty="0" err="1"/>
              <a:t>quadtreevis</a:t>
            </a:r>
            <a:r>
              <a:rPr lang="en-US" sz="16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E463F-172A-5147-98A9-0BAD2BCF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5" y="1813039"/>
            <a:ext cx="5832336" cy="341549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1889E6-8525-E54F-8618-311002383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306" y="1813038"/>
            <a:ext cx="5670040" cy="341549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9910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Building A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86455" y="1089328"/>
            <a:ext cx="4043855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Quad objects store nodes of our tree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986455" y="1576550"/>
            <a:ext cx="4043855" cy="504496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Quad: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Details of physical bounds for this quad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Points stored here (if leaf node only)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Point[] data;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Children of this tree (null if not exists)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069AAB-0A58-3F4C-AE91-3DA5ECD8FBC6}"/>
              </a:ext>
            </a:extLst>
          </p:cNvPr>
          <p:cNvSpPr txBox="1">
            <a:spLocks/>
          </p:cNvSpPr>
          <p:nvPr/>
        </p:nvSpPr>
        <p:spPr>
          <a:xfrm>
            <a:off x="184972" y="3759342"/>
            <a:ext cx="1801483" cy="899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/>
              <a:t>Note: data XOR the quad children will be null. This is how you tell if leaf node or not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FDDA9E-EFDF-D843-850F-86881B3D364A}"/>
              </a:ext>
            </a:extLst>
          </p:cNvPr>
          <p:cNvSpPr txBox="1">
            <a:spLocks/>
          </p:cNvSpPr>
          <p:nvPr/>
        </p:nvSpPr>
        <p:spPr>
          <a:xfrm>
            <a:off x="6892164" y="1576550"/>
            <a:ext cx="4309236" cy="504496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QuadTree</a:t>
            </a:r>
            <a:r>
              <a:rPr lang="en-US" sz="1600" i="1" dirty="0">
                <a:solidFill>
                  <a:sysClr val="windowText" lastClr="000000"/>
                </a:solidFill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Root of the tree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root;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Maximum size of one dimension(e.g., 2</a:t>
            </a:r>
            <a:r>
              <a:rPr lang="en-US" sz="1600" i="1" baseline="30000" dirty="0">
                <a:solidFill>
                  <a:schemeClr val="tx1">
                    <a:lumMod val="50000"/>
                  </a:schemeClr>
                </a:solidFill>
              </a:rPr>
              <a:t>9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Long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maxCoordinate</a:t>
            </a:r>
            <a:r>
              <a:rPr lang="en-US" sz="1600" i="1" dirty="0">
                <a:solidFill>
                  <a:sysClr val="windowText" lastClr="000000"/>
                </a:solidFill>
              </a:rPr>
              <a:t> = pow(2,9);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Minimum length/width of a quad (e.g., 1)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Long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minSize</a:t>
            </a:r>
            <a:r>
              <a:rPr lang="en-US" sz="1600" i="1" dirty="0">
                <a:solidFill>
                  <a:sysClr val="windowText" lastClr="000000"/>
                </a:solidFill>
              </a:rPr>
              <a:t> = 1;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i="1" dirty="0">
                <a:solidFill>
                  <a:sysClr val="windowText" lastClr="000000"/>
                </a:solidFill>
              </a:rPr>
              <a:t>    </a:t>
            </a:r>
            <a:r>
              <a:rPr lang="en-US" sz="1400" i="1" dirty="0">
                <a:solidFill>
                  <a:schemeClr val="tx1">
                    <a:lumMod val="50000"/>
                  </a:schemeClr>
                </a:solidFill>
              </a:rPr>
              <a:t>/* A single quad can only store up to this many points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600" i="1" dirty="0">
                <a:solidFill>
                  <a:sysClr val="windowText" lastClr="000000"/>
                </a:solidFill>
              </a:rPr>
              <a:t>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600" i="1" dirty="0">
                <a:solidFill>
                  <a:sysClr val="windowText" lastClr="000000"/>
                </a:solidFill>
              </a:rPr>
              <a:t> = 5;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418B3C-8D83-9846-88F4-4D89A287EC30}"/>
              </a:ext>
            </a:extLst>
          </p:cNvPr>
          <p:cNvSpPr txBox="1">
            <a:spLocks/>
          </p:cNvSpPr>
          <p:nvPr/>
        </p:nvSpPr>
        <p:spPr>
          <a:xfrm>
            <a:off x="6892164" y="1089328"/>
            <a:ext cx="4309236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Some variables global to the DS</a:t>
            </a:r>
          </a:p>
        </p:txBody>
      </p:sp>
    </p:spTree>
    <p:extLst>
      <p:ext uri="{BB962C8B-B14F-4D97-AF65-F5344CB8AC3E}">
        <p14:creationId xmlns:p14="http://schemas.microsoft.com/office/powerpoint/2010/main" val="825013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Insert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Overall Idea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000" dirty="0"/>
            </a:br>
            <a:r>
              <a:rPr lang="en-US" sz="2000" dirty="0"/>
              <a:t>Traverse the tree until you hit a quad with no data and no children OR until you hit a quad with fewer than </a:t>
            </a:r>
            <a:r>
              <a:rPr lang="en-US" sz="2000" dirty="0" err="1"/>
              <a:t>pointsPerQuad</a:t>
            </a:r>
            <a:r>
              <a:rPr lang="en-US" sz="2000" dirty="0"/>
              <a:t> points in it. Insert the data (point) at this quad.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Need to create quads that are null along the way as we go if THIS quad has any other children.</a:t>
            </a:r>
          </a:p>
          <a:p>
            <a:pPr lvl="1"/>
            <a:r>
              <a:rPr lang="en-US" sz="1600" dirty="0"/>
              <a:t>The leaf node you reach might already have a maximum number of points in it. Need to turn this node into an internal node and re-insert all nodes (the old ones and new one)</a:t>
            </a:r>
          </a:p>
        </p:txBody>
      </p:sp>
    </p:spTree>
    <p:extLst>
      <p:ext uri="{BB962C8B-B14F-4D97-AF65-F5344CB8AC3E}">
        <p14:creationId xmlns:p14="http://schemas.microsoft.com/office/powerpoint/2010/main" val="1234911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3649717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These gray nodes are null because they contain NO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8237484" y="3200399"/>
            <a:ext cx="693682" cy="567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8EC7FB-0712-BF44-9EA4-F84A74A48DE7}"/>
              </a:ext>
            </a:extLst>
          </p:cNvPr>
          <p:cNvSpPr txBox="1">
            <a:spLocks/>
          </p:cNvSpPr>
          <p:nvPr/>
        </p:nvSpPr>
        <p:spPr>
          <a:xfrm>
            <a:off x="8993829" y="3962398"/>
            <a:ext cx="1973715" cy="1698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Upper right quad (sub-quad) already contains an internal node. Simply </a:t>
            </a:r>
            <a:r>
              <a:rPr lang="en-US" sz="1600" i="1" dirty="0" err="1"/>
              <a:t>recurse</a:t>
            </a:r>
            <a:r>
              <a:rPr lang="en-US" sz="1600" i="1" dirty="0"/>
              <a:t> on upper right quad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AAE1C8-A347-9145-8982-D4E7D00AD8DD}"/>
              </a:ext>
            </a:extLst>
          </p:cNvPr>
          <p:cNvCxnSpPr>
            <a:cxnSpLocks/>
          </p:cNvCxnSpPr>
          <p:nvPr/>
        </p:nvCxnSpPr>
        <p:spPr>
          <a:xfrm flipH="1" flipV="1">
            <a:off x="3100553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A5BF0DE-4CB8-E548-9981-C44E53BB6243}"/>
              </a:ext>
            </a:extLst>
          </p:cNvPr>
          <p:cNvGrpSpPr/>
          <p:nvPr/>
        </p:nvGrpSpPr>
        <p:grpSpPr>
          <a:xfrm>
            <a:off x="1332183" y="1560785"/>
            <a:ext cx="6773913" cy="4456387"/>
            <a:chOff x="1332183" y="1560785"/>
            <a:chExt cx="6773913" cy="44563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DB4D02-B28A-D24E-981C-1AE577CB9E46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C406AF-C56F-EE4C-89BF-8853639788FF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05B4BF-27C2-DC4F-8677-874B4C87B0DA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9A8D9B-741F-6749-B09B-82F07C6530A4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80C1B5-9CC8-0240-A8EC-F5CB4DD39276}"/>
                </a:ext>
              </a:extLst>
            </p:cNvPr>
            <p:cNvSpPr/>
            <p:nvPr/>
          </p:nvSpPr>
          <p:spPr>
            <a:xfrm>
              <a:off x="1876093" y="1773621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F9DB92-ED64-5340-8A34-AE9A0D8BE14F}"/>
                </a:ext>
              </a:extLst>
            </p:cNvPr>
            <p:cNvSpPr/>
            <p:nvPr/>
          </p:nvSpPr>
          <p:spPr>
            <a:xfrm>
              <a:off x="5534732" y="2107324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0E83DB-9528-E24A-AED7-CEA2236EE770}"/>
                </a:ext>
              </a:extLst>
            </p:cNvPr>
            <p:cNvSpPr/>
            <p:nvPr/>
          </p:nvSpPr>
          <p:spPr>
            <a:xfrm>
              <a:off x="6719773" y="2787869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10E0BA-62AF-424E-8224-B5E41FC7994F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729AB0-AB72-3F40-AD3A-3CFBCE0E3DC3}"/>
                </a:ext>
              </a:extLst>
            </p:cNvPr>
            <p:cNvSpPr/>
            <p:nvPr/>
          </p:nvSpPr>
          <p:spPr>
            <a:xfrm>
              <a:off x="3316014" y="2085743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26A652E-6969-534C-96E1-7891750D3BCE}"/>
                </a:ext>
              </a:extLst>
            </p:cNvPr>
            <p:cNvSpPr/>
            <p:nvPr/>
          </p:nvSpPr>
          <p:spPr>
            <a:xfrm>
              <a:off x="2380593" y="2669628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1B8FB-F1F5-6548-9F47-F84358B6ADA7}"/>
                </a:ext>
              </a:extLst>
            </p:cNvPr>
            <p:cNvSpPr/>
            <p:nvPr/>
          </p:nvSpPr>
          <p:spPr>
            <a:xfrm>
              <a:off x="3833099" y="3200399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58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406AF-C56F-EE4C-89BF-8853639788FF}"/>
              </a:ext>
            </a:extLst>
          </p:cNvPr>
          <p:cNvSpPr/>
          <p:nvPr/>
        </p:nvSpPr>
        <p:spPr>
          <a:xfrm>
            <a:off x="4740158" y="156078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05B4BF-27C2-DC4F-8677-874B4C87B0DA}"/>
              </a:ext>
            </a:extLst>
          </p:cNvPr>
          <p:cNvSpPr/>
          <p:nvPr/>
        </p:nvSpPr>
        <p:spPr>
          <a:xfrm>
            <a:off x="1332183" y="3809999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9A8D9B-741F-6749-B09B-82F07C6530A4}"/>
              </a:ext>
            </a:extLst>
          </p:cNvPr>
          <p:cNvSpPr/>
          <p:nvPr/>
        </p:nvSpPr>
        <p:spPr>
          <a:xfrm>
            <a:off x="4740158" y="3809998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80C1B5-9CC8-0240-A8EC-F5CB4DD39276}"/>
              </a:ext>
            </a:extLst>
          </p:cNvPr>
          <p:cNvSpPr/>
          <p:nvPr/>
        </p:nvSpPr>
        <p:spPr>
          <a:xfrm>
            <a:off x="1876093" y="1773621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F9DB92-ED64-5340-8A34-AE9A0D8BE14F}"/>
              </a:ext>
            </a:extLst>
          </p:cNvPr>
          <p:cNvSpPr/>
          <p:nvPr/>
        </p:nvSpPr>
        <p:spPr>
          <a:xfrm>
            <a:off x="5534732" y="210732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0E83DB-9528-E24A-AED7-CEA2236EE770}"/>
              </a:ext>
            </a:extLst>
          </p:cNvPr>
          <p:cNvSpPr/>
          <p:nvPr/>
        </p:nvSpPr>
        <p:spPr>
          <a:xfrm>
            <a:off x="6719773" y="278786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593852" y="4480034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642844" y="3171495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3679934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397683" y="5033796"/>
            <a:ext cx="1973715" cy="1698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Lower right quad is null (has no points yet). So create that quad child first, then call insert on it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8237483" y="5033797"/>
            <a:ext cx="1160200" cy="570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83AAD1B-F171-A743-901E-1ACB333F8443}"/>
              </a:ext>
            </a:extLst>
          </p:cNvPr>
          <p:cNvSpPr txBox="1">
            <a:spLocks/>
          </p:cNvSpPr>
          <p:nvPr/>
        </p:nvSpPr>
        <p:spPr>
          <a:xfrm>
            <a:off x="2916618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These gray nodes are null because they contain NO points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F11B1D-C922-F746-AFEB-ED474B591F81}"/>
              </a:ext>
            </a:extLst>
          </p:cNvPr>
          <p:cNvCxnSpPr>
            <a:cxnSpLocks/>
          </p:cNvCxnSpPr>
          <p:nvPr/>
        </p:nvCxnSpPr>
        <p:spPr>
          <a:xfrm flipH="1" flipV="1">
            <a:off x="2367454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3D08F12-06DF-4E41-A34E-A10F47B7768A}"/>
              </a:ext>
            </a:extLst>
          </p:cNvPr>
          <p:cNvSpPr/>
          <p:nvPr/>
        </p:nvSpPr>
        <p:spPr>
          <a:xfrm>
            <a:off x="2308333" y="294332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DE651E-48B6-E845-8750-50CF2992E82F}"/>
              </a:ext>
            </a:extLst>
          </p:cNvPr>
          <p:cNvSpPr/>
          <p:nvPr/>
        </p:nvSpPr>
        <p:spPr>
          <a:xfrm>
            <a:off x="3549866" y="1989083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70F0E2-79AC-214E-A4ED-C9E0856325DE}"/>
              </a:ext>
            </a:extLst>
          </p:cNvPr>
          <p:cNvSpPr/>
          <p:nvPr/>
        </p:nvSpPr>
        <p:spPr>
          <a:xfrm>
            <a:off x="4022831" y="3305503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71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6769062" cy="443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quad has not been divided into sub quads yet AND already contains 5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What to do in this case? </a:t>
            </a:r>
            <a:r>
              <a:rPr lang="en-US" sz="1600" b="1" i="1" u="sng" dirty="0"/>
              <a:t>See next slide!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E775D57-5324-6E4D-86FF-928E6920D548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B40178-3712-CF40-936D-2120D10A330E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F03122-4DCD-9242-BD7E-AA4928BAC6D7}"/>
              </a:ext>
            </a:extLst>
          </p:cNvPr>
          <p:cNvSpPr/>
          <p:nvPr/>
        </p:nvSpPr>
        <p:spPr>
          <a:xfrm>
            <a:off x="2242368" y="285093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284F07-B208-454E-8B1B-FD856158445E}"/>
              </a:ext>
            </a:extLst>
          </p:cNvPr>
          <p:cNvSpPr/>
          <p:nvPr/>
        </p:nvSpPr>
        <p:spPr>
          <a:xfrm>
            <a:off x="6869546" y="216644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5CB68A-A1FD-124B-948D-A64ACA11288F}"/>
              </a:ext>
            </a:extLst>
          </p:cNvPr>
          <p:cNvSpPr/>
          <p:nvPr/>
        </p:nvSpPr>
        <p:spPr>
          <a:xfrm>
            <a:off x="1895526" y="487022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08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D08033F-3953-BB4F-84BD-EDB03C52DA8B}"/>
              </a:ext>
            </a:extLst>
          </p:cNvPr>
          <p:cNvSpPr/>
          <p:nvPr/>
        </p:nvSpPr>
        <p:spPr>
          <a:xfrm>
            <a:off x="1321867" y="3809997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4DC445-BEA3-C44F-BE1F-B9A5E819EC87}"/>
              </a:ext>
            </a:extLst>
          </p:cNvPr>
          <p:cNvSpPr/>
          <p:nvPr/>
        </p:nvSpPr>
        <p:spPr>
          <a:xfrm>
            <a:off x="4740158" y="156078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6F21A-797E-A044-8448-9CF47FB3CE56}"/>
              </a:ext>
            </a:extLst>
          </p:cNvPr>
          <p:cNvSpPr/>
          <p:nvPr/>
        </p:nvSpPr>
        <p:spPr>
          <a:xfrm>
            <a:off x="1321867" y="1560785"/>
            <a:ext cx="3365938" cy="220717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D11BE2-705F-7D4B-80BF-5D060EE9FF39}"/>
              </a:ext>
            </a:extLst>
          </p:cNvPr>
          <p:cNvSpPr/>
          <p:nvPr/>
        </p:nvSpPr>
        <p:spPr>
          <a:xfrm>
            <a:off x="4740158" y="3809998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Figure which quads the six points are within and create them (some will be in the same quad)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Insert each point into the newly created quads. This case might repeat if all points are very close to each other</a:t>
            </a:r>
            <a:endParaRPr lang="en-US" sz="1600" b="1" i="1" u="sng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E775D57-5324-6E4D-86FF-928E6920D548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A9CA9E-9942-D94A-B18B-F41224CB3C50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696D05-0D09-6245-9A4E-76686A59140E}"/>
              </a:ext>
            </a:extLst>
          </p:cNvPr>
          <p:cNvSpPr/>
          <p:nvPr/>
        </p:nvSpPr>
        <p:spPr>
          <a:xfrm>
            <a:off x="2242368" y="285093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14D946-B0E0-3E41-92C7-3FE0C59415F5}"/>
              </a:ext>
            </a:extLst>
          </p:cNvPr>
          <p:cNvSpPr/>
          <p:nvPr/>
        </p:nvSpPr>
        <p:spPr>
          <a:xfrm>
            <a:off x="6869546" y="216644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38231C4-3C55-0546-A0B5-D1B4BE38A67A}"/>
              </a:ext>
            </a:extLst>
          </p:cNvPr>
          <p:cNvSpPr/>
          <p:nvPr/>
        </p:nvSpPr>
        <p:spPr>
          <a:xfrm>
            <a:off x="1895526" y="487022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41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Base Case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6769062" cy="443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quad has not been divided into sub quads yet AND does not have 5 points yet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Simply add the point to the internal list of points for this quad.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2927774-42DA-CE42-BA5A-3ECE023EA6CF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C008F9-2019-B949-9C27-EF44988F464B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65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Insert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2799418" y="1089328"/>
            <a:ext cx="6589986" cy="553218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insert(Point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this quad is leaf node with &lt;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then add p to data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 3: Another child already in leaf node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this quad contains exactly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for each quad q’ containing each point p’ in {data} U {p}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   create child quad for q’ if null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q’.insert</a:t>
            </a:r>
            <a:r>
              <a:rPr lang="en-US" sz="1800" i="1" dirty="0">
                <a:solidFill>
                  <a:sysClr val="windowText" lastClr="000000"/>
                </a:solidFill>
              </a:rPr>
              <a:t>(p’);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cases 1-2: Create sub-quad if necessary then insert 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p falls in quad q that is currently null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	create quad q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	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q.insert</a:t>
            </a:r>
            <a:r>
              <a:rPr lang="en-US" sz="1800" i="1" dirty="0">
                <a:solidFill>
                  <a:sysClr val="windowText" lastClr="000000"/>
                </a:solidFill>
              </a:rPr>
              <a:t>(p)</a:t>
            </a:r>
          </a:p>
        </p:txBody>
      </p:sp>
    </p:spTree>
    <p:extLst>
      <p:ext uri="{BB962C8B-B14F-4D97-AF65-F5344CB8AC3E}">
        <p14:creationId xmlns:p14="http://schemas.microsoft.com/office/powerpoint/2010/main" val="4030642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Overall Idea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000" dirty="0"/>
            </a:br>
            <a:r>
              <a:rPr lang="en-US" sz="2000" dirty="0"/>
              <a:t>Traverse the tree until you hit the quad that this node is contained within. This quad is guaranteed to be a leaf node with a constant number of points inside.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 to consider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This quad should be deleted if it now contains 0 points (so it shouldn’t exist). Delete object and set parent to point to null.</a:t>
            </a:r>
          </a:p>
          <a:p>
            <a:pPr lvl="1"/>
            <a:r>
              <a:rPr lang="en-US" sz="1600" dirty="0"/>
              <a:t>If this quad (post-delete) now has </a:t>
            </a:r>
            <a:r>
              <a:rPr lang="en-US" sz="1600" dirty="0" err="1"/>
              <a:t>pointsPerQuad</a:t>
            </a:r>
            <a:r>
              <a:rPr lang="en-US" sz="1600" dirty="0"/>
              <a:t> total points in children, then children should be merged into this one!!</a:t>
            </a:r>
          </a:p>
        </p:txBody>
      </p:sp>
    </p:spTree>
    <p:extLst>
      <p:ext uri="{BB962C8B-B14F-4D97-AF65-F5344CB8AC3E}">
        <p14:creationId xmlns:p14="http://schemas.microsoft.com/office/powerpoint/2010/main" val="1644547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Part 2: Computational Geometry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3074276" y="1773621"/>
            <a:ext cx="5431221" cy="4301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/>
              <a:t>Some more advanced CG algorithms</a:t>
            </a:r>
            <a:r>
              <a:rPr lang="en-US" sz="2000" i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	- </a:t>
            </a:r>
            <a:r>
              <a:rPr lang="en-US" sz="2000" b="1" i="1" dirty="0"/>
              <a:t>Finding the Convex Hull</a:t>
            </a:r>
            <a:br>
              <a:rPr lang="en-US" sz="2000" b="1" i="1" dirty="0"/>
            </a:br>
            <a:r>
              <a:rPr lang="en-US" sz="2000" b="1" i="1" dirty="0"/>
              <a:t>	- Using the Quad-Tree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922674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 Base Cases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380525" y="1292770"/>
            <a:ext cx="4145293" cy="504496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Cases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1800" i="1" dirty="0">
                <a:solidFill>
                  <a:schemeClr val="bg1"/>
                </a:solidFill>
              </a:rPr>
              <a:t>If this quad is null</a:t>
            </a:r>
            <a:br>
              <a:rPr lang="en-US" sz="1800" i="1" dirty="0">
                <a:solidFill>
                  <a:schemeClr val="bg1"/>
                </a:solidFill>
              </a:rPr>
            </a:br>
            <a:r>
              <a:rPr lang="en-US" sz="1800" i="1" dirty="0">
                <a:solidFill>
                  <a:schemeClr val="bg1"/>
                </a:solidFill>
              </a:rPr>
              <a:t>      return //delete failed, point not in tree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If leaf node and p not in data: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return //delete failed</a:t>
            </a: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leaf node and p in data: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delete p from data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if data now empty, delete this quad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46F5B9-E291-A744-9F70-0285A33291D0}"/>
              </a:ext>
            </a:extLst>
          </p:cNvPr>
          <p:cNvSpPr/>
          <p:nvPr/>
        </p:nvSpPr>
        <p:spPr>
          <a:xfrm>
            <a:off x="6001395" y="1292770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74C5B-70C6-5742-9B88-74DD759FF7FB}"/>
              </a:ext>
            </a:extLst>
          </p:cNvPr>
          <p:cNvSpPr/>
          <p:nvPr/>
        </p:nvSpPr>
        <p:spPr>
          <a:xfrm>
            <a:off x="6001395" y="413056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3EA8CF-7DA9-9D4A-A788-C82C5017BC26}"/>
              </a:ext>
            </a:extLst>
          </p:cNvPr>
          <p:cNvSpPr/>
          <p:nvPr/>
        </p:nvSpPr>
        <p:spPr>
          <a:xfrm>
            <a:off x="7171714" y="565193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E06909-5D1D-7742-B89A-9F084E050EB7}"/>
              </a:ext>
            </a:extLst>
          </p:cNvPr>
          <p:cNvSpPr txBox="1">
            <a:spLocks/>
          </p:cNvSpPr>
          <p:nvPr/>
        </p:nvSpPr>
        <p:spPr>
          <a:xfrm>
            <a:off x="9467194" y="4437994"/>
            <a:ext cx="1373596" cy="370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Base Case 3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215CAC-63F0-4641-BDBA-63352F79443C}"/>
              </a:ext>
            </a:extLst>
          </p:cNvPr>
          <p:cNvSpPr txBox="1">
            <a:spLocks/>
          </p:cNvSpPr>
          <p:nvPr/>
        </p:nvSpPr>
        <p:spPr>
          <a:xfrm>
            <a:off x="9467194" y="1358463"/>
            <a:ext cx="1373596" cy="370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Base Case 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10768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 Recursive Cases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2799418" y="1545017"/>
            <a:ext cx="6589986" cy="437493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Cases from previous slides here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…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case, find quad p is in */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Find sub-quad q that p is contained within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q.delete</a:t>
            </a:r>
            <a:r>
              <a:rPr lang="en-US" sz="1800" i="1" dirty="0">
                <a:solidFill>
                  <a:sysClr val="windowText" lastClr="000000"/>
                </a:solidFill>
              </a:rPr>
              <a:t>(p)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   /* Details on next slide */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If this quad now contains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merge sub-quads and convert this quad to leaf node</a:t>
            </a:r>
          </a:p>
        </p:txBody>
      </p:sp>
    </p:spTree>
    <p:extLst>
      <p:ext uri="{BB962C8B-B14F-4D97-AF65-F5344CB8AC3E}">
        <p14:creationId xmlns:p14="http://schemas.microsoft.com/office/powerpoint/2010/main" val="4272013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Checking If Merge is Necessary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BFEFD8-B6B6-8E43-B0F2-F568DF690E98}"/>
              </a:ext>
            </a:extLst>
          </p:cNvPr>
          <p:cNvGrpSpPr/>
          <p:nvPr/>
        </p:nvGrpSpPr>
        <p:grpSpPr>
          <a:xfrm>
            <a:off x="843453" y="1545020"/>
            <a:ext cx="5583686" cy="3673367"/>
            <a:chOff x="1332183" y="1560785"/>
            <a:chExt cx="6773913" cy="44563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16CBEC-7AE4-8241-BC8C-16C903C3D03B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F3F72-7996-CD42-AE6B-82ED4BB0F473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C495A-4D5C-224C-9A44-3BAD4FDFC8C9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7C5DBE-134C-7D4C-BF75-07896F537F93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326436-FEBA-5C4A-B980-4B0593821BC0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F15120-0D22-CD4A-8022-4A56010495DE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7D94B0-4020-DB41-B7F4-90605A68F248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C5ED0B-B6A9-C24A-B616-8456B6E88FEC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7D378-8E4B-7749-A35E-78B158DCEEF0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62957B0-BAC7-7D44-9C72-811413039E64}"/>
              </a:ext>
            </a:extLst>
          </p:cNvPr>
          <p:cNvSpPr txBox="1">
            <a:spLocks/>
          </p:cNvSpPr>
          <p:nvPr/>
        </p:nvSpPr>
        <p:spPr>
          <a:xfrm>
            <a:off x="6461789" y="1176041"/>
            <a:ext cx="5039079" cy="323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Merge is only necessary if:</a:t>
            </a:r>
            <a:endParaRPr lang="en-US" sz="2000" dirty="0"/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None/>
            </a:pPr>
            <a:r>
              <a:rPr lang="en-US" sz="2000" b="1" i="1" u="sng" dirty="0"/>
              <a:t>All four sub-quads</a:t>
            </a:r>
            <a:r>
              <a:rPr lang="en-US" sz="2000" dirty="0"/>
              <a:t> of this one are </a:t>
            </a:r>
            <a:r>
              <a:rPr lang="en-US" sz="2000" b="1" i="1" u="sng" dirty="0"/>
              <a:t>leaf nodes</a:t>
            </a:r>
            <a:r>
              <a:rPr lang="en-US" sz="2000" dirty="0"/>
              <a:t> AND the </a:t>
            </a:r>
            <a:r>
              <a:rPr lang="en-US" sz="2000" b="1" i="1" u="sng" dirty="0"/>
              <a:t>sum of the number of points is less</a:t>
            </a:r>
            <a:r>
              <a:rPr lang="en-US" sz="2000" dirty="0"/>
              <a:t> than or equal to </a:t>
            </a:r>
            <a:r>
              <a:rPr lang="en-US" sz="2000" i="1" dirty="0" err="1"/>
              <a:t>pointsPerQuad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This can be checked in constant time: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AB41D2-CD77-EA44-BA84-53226C5C5B0D}"/>
              </a:ext>
            </a:extLst>
          </p:cNvPr>
          <p:cNvSpPr txBox="1">
            <a:spLocks/>
          </p:cNvSpPr>
          <p:nvPr/>
        </p:nvSpPr>
        <p:spPr>
          <a:xfrm>
            <a:off x="6561458" y="4308709"/>
            <a:ext cx="4829127" cy="202903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sum = 0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For each quad q: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If q is leaf node: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sum+=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q.data.size</a:t>
            </a:r>
            <a:r>
              <a:rPr lang="en-US" sz="1800" i="1" dirty="0">
                <a:solidFill>
                  <a:sysClr val="windowText" lastClr="000000"/>
                </a:solidFill>
              </a:rPr>
              <a:t>()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else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return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//nothing to do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968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Merge Operation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D5ADCE-A595-6B48-B048-3C74DE492F00}"/>
              </a:ext>
            </a:extLst>
          </p:cNvPr>
          <p:cNvGrpSpPr/>
          <p:nvPr/>
        </p:nvGrpSpPr>
        <p:grpSpPr>
          <a:xfrm>
            <a:off x="1300653" y="1262751"/>
            <a:ext cx="3429002" cy="2255854"/>
            <a:chOff x="985342" y="1176041"/>
            <a:chExt cx="3429002" cy="22558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16CBEC-7AE4-8241-BC8C-16C903C3D03B}"/>
                </a:ext>
              </a:extLst>
            </p:cNvPr>
            <p:cNvSpPr/>
            <p:nvPr/>
          </p:nvSpPr>
          <p:spPr>
            <a:xfrm>
              <a:off x="985342" y="1176042"/>
              <a:ext cx="1703861" cy="1117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F3F72-7996-CD42-AE6B-82ED4BB0F473}"/>
                </a:ext>
              </a:extLst>
            </p:cNvPr>
            <p:cNvSpPr/>
            <p:nvPr/>
          </p:nvSpPr>
          <p:spPr>
            <a:xfrm>
              <a:off x="2710483" y="1176041"/>
              <a:ext cx="1703861" cy="1117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C495A-4D5C-224C-9A44-3BAD4FDFC8C9}"/>
                </a:ext>
              </a:extLst>
            </p:cNvPr>
            <p:cNvSpPr/>
            <p:nvPr/>
          </p:nvSpPr>
          <p:spPr>
            <a:xfrm>
              <a:off x="985342" y="2314609"/>
              <a:ext cx="1703861" cy="1117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7C5DBE-134C-7D4C-BF75-07896F537F93}"/>
                </a:ext>
              </a:extLst>
            </p:cNvPr>
            <p:cNvSpPr/>
            <p:nvPr/>
          </p:nvSpPr>
          <p:spPr>
            <a:xfrm>
              <a:off x="2710483" y="2314608"/>
              <a:ext cx="1703861" cy="111728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326436-FEBA-5C4A-B980-4B0593821BC0}"/>
                </a:ext>
              </a:extLst>
            </p:cNvPr>
            <p:cNvSpPr/>
            <p:nvPr/>
          </p:nvSpPr>
          <p:spPr>
            <a:xfrm>
              <a:off x="3302906" y="1946171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F15120-0D22-CD4A-8022-4A56010495DE}"/>
                </a:ext>
              </a:extLst>
            </p:cNvPr>
            <p:cNvSpPr/>
            <p:nvPr/>
          </p:nvSpPr>
          <p:spPr>
            <a:xfrm>
              <a:off x="1446024" y="1886316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7D94B0-4020-DB41-B7F4-90605A68F248}"/>
                </a:ext>
              </a:extLst>
            </p:cNvPr>
            <p:cNvSpPr/>
            <p:nvPr/>
          </p:nvSpPr>
          <p:spPr>
            <a:xfrm>
              <a:off x="3407631" y="2730598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C5ED0B-B6A9-C24A-B616-8456B6E88FEC}"/>
                </a:ext>
              </a:extLst>
            </p:cNvPr>
            <p:cNvSpPr/>
            <p:nvPr/>
          </p:nvSpPr>
          <p:spPr>
            <a:xfrm>
              <a:off x="3532486" y="2435647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7D378-8E4B-7749-A35E-78B158DCEEF0}"/>
                </a:ext>
              </a:extLst>
            </p:cNvPr>
            <p:cNvSpPr/>
            <p:nvPr/>
          </p:nvSpPr>
          <p:spPr>
            <a:xfrm>
              <a:off x="4215298" y="1840760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62957B0-BAC7-7D44-9C72-811413039E64}"/>
              </a:ext>
            </a:extLst>
          </p:cNvPr>
          <p:cNvSpPr txBox="1">
            <a:spLocks/>
          </p:cNvSpPr>
          <p:nvPr/>
        </p:nvSpPr>
        <p:spPr>
          <a:xfrm>
            <a:off x="5236347" y="2374225"/>
            <a:ext cx="6264521" cy="1346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Merge Idea:</a:t>
            </a:r>
            <a:r>
              <a:rPr lang="en-US" sz="2000" dirty="0"/>
              <a:t> Set sub-quads to null and move points to this one.</a:t>
            </a:r>
            <a:br>
              <a:rPr lang="en-US" sz="2000" b="1" i="1" u="sng" dirty="0"/>
            </a:br>
            <a:endParaRPr lang="en-US" sz="20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AB41D2-CD77-EA44-BA84-53226C5C5B0D}"/>
              </a:ext>
            </a:extLst>
          </p:cNvPr>
          <p:cNvSpPr txBox="1">
            <a:spLocks/>
          </p:cNvSpPr>
          <p:nvPr/>
        </p:nvSpPr>
        <p:spPr>
          <a:xfrm>
            <a:off x="6749837" y="3524641"/>
            <a:ext cx="2709474" cy="152048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For each child quad q: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this.data.add</a:t>
            </a:r>
            <a:r>
              <a:rPr lang="en-US" sz="1800" i="1" dirty="0">
                <a:solidFill>
                  <a:sysClr val="windowText" lastClr="000000"/>
                </a:solidFill>
              </a:rPr>
              <a:t>(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q.data</a:t>
            </a:r>
            <a:r>
              <a:rPr lang="en-US" sz="1800" i="1" dirty="0">
                <a:solidFill>
                  <a:sysClr val="windowText" lastClr="000000"/>
                </a:solidFill>
              </a:rPr>
              <a:t>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q = null</a:t>
            </a: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913BC4-FA4F-FC4D-8DFC-6C55E11518FE}"/>
              </a:ext>
            </a:extLst>
          </p:cNvPr>
          <p:cNvGrpSpPr/>
          <p:nvPr/>
        </p:nvGrpSpPr>
        <p:grpSpPr>
          <a:xfrm>
            <a:off x="1330579" y="4184853"/>
            <a:ext cx="3399076" cy="2258257"/>
            <a:chOff x="1015268" y="3719767"/>
            <a:chExt cx="3399076" cy="225825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C24400-1DB6-3948-B7E3-50C3FBA27982}"/>
                </a:ext>
              </a:extLst>
            </p:cNvPr>
            <p:cNvSpPr/>
            <p:nvPr/>
          </p:nvSpPr>
          <p:spPr>
            <a:xfrm>
              <a:off x="1015268" y="3719767"/>
              <a:ext cx="3399076" cy="22582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631077D-5170-1F49-9629-FCED7A489CA8}"/>
                </a:ext>
              </a:extLst>
            </p:cNvPr>
            <p:cNvSpPr/>
            <p:nvPr/>
          </p:nvSpPr>
          <p:spPr>
            <a:xfrm>
              <a:off x="3332832" y="4550109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5DC671-2302-164C-B54E-3DBCB45DBAFA}"/>
                </a:ext>
              </a:extLst>
            </p:cNvPr>
            <p:cNvSpPr/>
            <p:nvPr/>
          </p:nvSpPr>
          <p:spPr>
            <a:xfrm>
              <a:off x="1475950" y="4490254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70AFF48-936D-8E44-9FB4-BBB2E5429658}"/>
                </a:ext>
              </a:extLst>
            </p:cNvPr>
            <p:cNvSpPr/>
            <p:nvPr/>
          </p:nvSpPr>
          <p:spPr>
            <a:xfrm>
              <a:off x="3437557" y="5334536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709DACC-1967-F747-BD64-DAD8020780AB}"/>
                </a:ext>
              </a:extLst>
            </p:cNvPr>
            <p:cNvSpPr/>
            <p:nvPr/>
          </p:nvSpPr>
          <p:spPr>
            <a:xfrm>
              <a:off x="3562412" y="5039585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9CBE53-0F26-3841-A40D-D65D69AD97FC}"/>
                </a:ext>
              </a:extLst>
            </p:cNvPr>
            <p:cNvSpPr/>
            <p:nvPr/>
          </p:nvSpPr>
          <p:spPr>
            <a:xfrm>
              <a:off x="4245224" y="4444698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84988FA-36B3-F742-942B-6A7D250B70D7}"/>
              </a:ext>
            </a:extLst>
          </p:cNvPr>
          <p:cNvCxnSpPr>
            <a:cxnSpLocks/>
          </p:cNvCxnSpPr>
          <p:nvPr/>
        </p:nvCxnSpPr>
        <p:spPr>
          <a:xfrm>
            <a:off x="3025794" y="3641835"/>
            <a:ext cx="1" cy="433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356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Contains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0558"/>
            <a:ext cx="9445461" cy="4839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Goal</a:t>
            </a:r>
            <a:r>
              <a:rPr lang="en-US" sz="2000" dirty="0"/>
              <a:t>: Given a point, return True </a:t>
            </a:r>
            <a:r>
              <a:rPr lang="en-US" sz="2000" dirty="0" err="1"/>
              <a:t>iff</a:t>
            </a:r>
            <a:r>
              <a:rPr lang="en-US" sz="2000" dirty="0"/>
              <a:t> the point is in this quad-tree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Approach</a:t>
            </a:r>
            <a:r>
              <a:rPr lang="en-US" sz="2000" dirty="0"/>
              <a:t>: </a:t>
            </a:r>
            <a:r>
              <a:rPr lang="en-US" sz="2000" dirty="0" err="1"/>
              <a:t>Recurse</a:t>
            </a:r>
            <a:r>
              <a:rPr lang="en-US" sz="2000" dirty="0"/>
              <a:t> into proper quads until you hit a leaf, then search data manually. Self-explanatory so we won’t say more than this here.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6616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Get Count By Area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Goal</a:t>
            </a:r>
            <a:r>
              <a:rPr lang="en-US" sz="2000" dirty="0"/>
              <a:t>: Given a rectangular area (given by two points, upper left and lower right), return the number of points that fall within those bounds in sub-linear time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Uses</a:t>
            </a:r>
            <a:r>
              <a:rPr lang="en-US" sz="2000" dirty="0"/>
              <a:t>: Grabbing number of nearby users for a social application. Computing traffic data based on location. Computing “busy areas” versus not busy areas. </a:t>
            </a:r>
            <a:r>
              <a:rPr lang="en-US" sz="2000" dirty="0" err="1"/>
              <a:t>Etc</a:t>
            </a:r>
            <a:r>
              <a:rPr lang="en-US" sz="2000" dirty="0"/>
              <a:t>…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b="1" i="1" u="sng" dirty="0"/>
              <a:t>Overall Idea</a:t>
            </a:r>
            <a:r>
              <a:rPr lang="en-US" sz="2000" dirty="0"/>
              <a:t>: Traverse the tree and keep track of the area you want to get points within. Keep shrinking until range we hit leaf nodes of tree.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 to consider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Range spans multiple quads (This is the biggest issue to consider)</a:t>
            </a:r>
          </a:p>
          <a:p>
            <a:pPr lvl="1"/>
            <a:r>
              <a:rPr lang="en-US" sz="1600" dirty="0"/>
              <a:t>Calculating a “new” range when </a:t>
            </a:r>
            <a:r>
              <a:rPr lang="en-US" sz="1600" dirty="0" err="1"/>
              <a:t>recursing</a:t>
            </a:r>
            <a:r>
              <a:rPr lang="en-US" sz="1600" dirty="0"/>
              <a:t> into a quad.</a:t>
            </a:r>
          </a:p>
        </p:txBody>
      </p:sp>
    </p:spTree>
    <p:extLst>
      <p:ext uri="{BB962C8B-B14F-4D97-AF65-F5344CB8AC3E}">
        <p14:creationId xmlns:p14="http://schemas.microsoft.com/office/powerpoint/2010/main" val="235724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Example: Get Count in Range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630231" y="1327193"/>
            <a:ext cx="1780331" cy="986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Nodes are already inserted into the tree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3649717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gray nodes are null because they contain NO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6958584" y="4315968"/>
            <a:ext cx="1965960" cy="3158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8EC7FB-0712-BF44-9EA4-F84A74A48DE7}"/>
              </a:ext>
            </a:extLst>
          </p:cNvPr>
          <p:cNvSpPr txBox="1">
            <a:spLocks/>
          </p:cNvSpPr>
          <p:nvPr/>
        </p:nvSpPr>
        <p:spPr>
          <a:xfrm>
            <a:off x="8993829" y="4273294"/>
            <a:ext cx="2536755" cy="12405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We want to return the points in this given range (provided as a parameter. Return value should be 5 points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AAE1C8-A347-9145-8982-D4E7D00AD8DD}"/>
              </a:ext>
            </a:extLst>
          </p:cNvPr>
          <p:cNvCxnSpPr>
            <a:cxnSpLocks/>
          </p:cNvCxnSpPr>
          <p:nvPr/>
        </p:nvCxnSpPr>
        <p:spPr>
          <a:xfrm flipH="1" flipV="1">
            <a:off x="3100553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FA1290-8346-4945-9D74-3481BEF9ACF2}"/>
              </a:ext>
            </a:extLst>
          </p:cNvPr>
          <p:cNvGrpSpPr/>
          <p:nvPr/>
        </p:nvGrpSpPr>
        <p:grpSpPr>
          <a:xfrm>
            <a:off x="1332183" y="1560785"/>
            <a:ext cx="6773913" cy="4456387"/>
            <a:chOff x="1332183" y="1560785"/>
            <a:chExt cx="6773913" cy="44563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DB4D02-B28A-D24E-981C-1AE577CB9E46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C406AF-C56F-EE4C-89BF-8853639788FF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05B4BF-27C2-DC4F-8677-874B4C87B0DA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9A8D9B-741F-6749-B09B-82F07C6530A4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10E0BA-62AF-424E-8224-B5E41FC7994F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CAE4FE-AE0C-1945-81B8-030A5B24736D}"/>
                </a:ext>
              </a:extLst>
            </p:cNvPr>
            <p:cNvSpPr/>
            <p:nvPr/>
          </p:nvSpPr>
          <p:spPr>
            <a:xfrm>
              <a:off x="6661967" y="248241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8EB4FA-817B-F942-8FDE-78783F93D635}"/>
                </a:ext>
              </a:extLst>
            </p:cNvPr>
            <p:cNvSpPr/>
            <p:nvPr/>
          </p:nvSpPr>
          <p:spPr>
            <a:xfrm>
              <a:off x="5526733" y="4400549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4252FA6-5BFB-B346-95EF-E7308E61C067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7F0F91-BC46-B444-B254-EC11EF2E5CFD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B4547D-DE1F-2D4F-BD6E-EE9EC78473E8}"/>
                </a:ext>
              </a:extLst>
            </p:cNvPr>
            <p:cNvSpPr/>
            <p:nvPr/>
          </p:nvSpPr>
          <p:spPr>
            <a:xfrm>
              <a:off x="5467612" y="4913584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CAB77C3-3AFA-A84E-9B81-AD986ABE3C17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2229557-F059-F746-A0F1-68754F73F271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F38C3E1-8771-8548-8F46-2EE5F043EDF8}"/>
                </a:ext>
              </a:extLst>
            </p:cNvPr>
            <p:cNvSpPr/>
            <p:nvPr/>
          </p:nvSpPr>
          <p:spPr>
            <a:xfrm>
              <a:off x="3873250" y="1933245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3626A40-0131-E748-906F-9D6827517BBE}"/>
                </a:ext>
              </a:extLst>
            </p:cNvPr>
            <p:cNvSpPr/>
            <p:nvPr/>
          </p:nvSpPr>
          <p:spPr>
            <a:xfrm>
              <a:off x="2906368" y="2940923"/>
              <a:ext cx="3805061" cy="21997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7902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Base Cases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8433"/>
            <a:ext cx="9445461" cy="22938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Quad is null</a:t>
            </a:r>
            <a:r>
              <a:rPr lang="en-US" sz="2000" dirty="0"/>
              <a:t>: There are no points in a null quad, so just return the empty list.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Quad is leaf node (contains </a:t>
            </a:r>
            <a:r>
              <a:rPr lang="en-US" sz="2000" b="1" i="1" u="sng" dirty="0" err="1"/>
              <a:t>pointsPerQuad</a:t>
            </a:r>
            <a:r>
              <a:rPr lang="en-US" sz="2000" b="1" i="1" u="sng" dirty="0"/>
              <a:t> point only)</a:t>
            </a:r>
            <a:r>
              <a:rPr lang="en-US" sz="2000" dirty="0"/>
              <a:t>: Check if the constant number of points are within the bounds of ‘area’. Return the number that are within range.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1CB518-D1DB-0049-8810-4CAD3D63479A}"/>
              </a:ext>
            </a:extLst>
          </p:cNvPr>
          <p:cNvSpPr txBox="1">
            <a:spLocks/>
          </p:cNvSpPr>
          <p:nvPr/>
        </p:nvSpPr>
        <p:spPr>
          <a:xfrm>
            <a:off x="3265019" y="1150876"/>
            <a:ext cx="5658782" cy="46508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800" i="1" dirty="0">
                <a:solidFill>
                  <a:sysClr val="windowText" lastClr="000000"/>
                </a:solidFill>
              </a:rPr>
              <a:t>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r>
              <a:rPr lang="en-US" sz="1800" i="1" dirty="0">
                <a:solidFill>
                  <a:sysClr val="windowText" lastClr="000000"/>
                </a:solidFill>
              </a:rPr>
              <a:t>(Quad *root, Rectangle area);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58411A-B083-C542-8372-E4C460A79029}"/>
              </a:ext>
            </a:extLst>
          </p:cNvPr>
          <p:cNvSpPr/>
          <p:nvPr/>
        </p:nvSpPr>
        <p:spPr>
          <a:xfrm>
            <a:off x="1749971" y="3770584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B5543F-0A90-EA44-8145-E564B9F3DAF9}"/>
              </a:ext>
            </a:extLst>
          </p:cNvPr>
          <p:cNvSpPr/>
          <p:nvPr/>
        </p:nvSpPr>
        <p:spPr>
          <a:xfrm>
            <a:off x="2062916" y="4903075"/>
            <a:ext cx="1619892" cy="726315"/>
          </a:xfrm>
          <a:prstGeom prst="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E2E1A-E2F4-D343-976B-9A7356C73076}"/>
              </a:ext>
            </a:extLst>
          </p:cNvPr>
          <p:cNvSpPr/>
          <p:nvPr/>
        </p:nvSpPr>
        <p:spPr>
          <a:xfrm>
            <a:off x="7041924" y="3770584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412DB8-0569-7848-82C1-34C6DC806CEE}"/>
              </a:ext>
            </a:extLst>
          </p:cNvPr>
          <p:cNvSpPr/>
          <p:nvPr/>
        </p:nvSpPr>
        <p:spPr>
          <a:xfrm>
            <a:off x="8963733" y="4692210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CE6BE2-E2F8-9147-8D16-767A8DC67FBA}"/>
              </a:ext>
            </a:extLst>
          </p:cNvPr>
          <p:cNvSpPr txBox="1">
            <a:spLocks/>
          </p:cNvSpPr>
          <p:nvPr/>
        </p:nvSpPr>
        <p:spPr>
          <a:xfrm>
            <a:off x="1860331" y="5969874"/>
            <a:ext cx="3176753" cy="44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No points, so always return empty list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4A18702-2BE7-214A-A8DB-3D3D21FE8362}"/>
              </a:ext>
            </a:extLst>
          </p:cNvPr>
          <p:cNvSpPr txBox="1">
            <a:spLocks/>
          </p:cNvSpPr>
          <p:nvPr/>
        </p:nvSpPr>
        <p:spPr>
          <a:xfrm>
            <a:off x="7041924" y="5969874"/>
            <a:ext cx="3365938" cy="446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Three points, check if points inside of area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75483E-43C6-CE49-BEBA-D1B4A6AE8320}"/>
              </a:ext>
            </a:extLst>
          </p:cNvPr>
          <p:cNvSpPr/>
          <p:nvPr/>
        </p:nvSpPr>
        <p:spPr>
          <a:xfrm>
            <a:off x="8543860" y="5112619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166E8E-9C4B-B044-9BD7-87D336446077}"/>
              </a:ext>
            </a:extLst>
          </p:cNvPr>
          <p:cNvSpPr/>
          <p:nvPr/>
        </p:nvSpPr>
        <p:spPr>
          <a:xfrm>
            <a:off x="9864995" y="4055669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610558-AFFE-064C-8495-0D79C36C4B06}"/>
              </a:ext>
            </a:extLst>
          </p:cNvPr>
          <p:cNvSpPr/>
          <p:nvPr/>
        </p:nvSpPr>
        <p:spPr>
          <a:xfrm>
            <a:off x="7346731" y="4510678"/>
            <a:ext cx="2226141" cy="1203881"/>
          </a:xfrm>
          <a:prstGeom prst="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81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Recursive Case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8433"/>
            <a:ext cx="9445461" cy="229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If this quad is internal node:</a:t>
            </a:r>
            <a:br>
              <a:rPr lang="en-US" sz="2000" dirty="0"/>
            </a:br>
            <a:r>
              <a:rPr lang="en-US" sz="2000" dirty="0"/>
              <a:t>- Compute which sub-quads the rectangle area intersects with.</a:t>
            </a:r>
            <a:br>
              <a:rPr lang="en-US" sz="2000" dirty="0"/>
            </a:br>
            <a:r>
              <a:rPr lang="en-US" sz="2000" dirty="0"/>
              <a:t>- Compute sub-rectangles such that each falls completely within one sub-quad</a:t>
            </a:r>
            <a:br>
              <a:rPr lang="en-US" sz="2000" dirty="0"/>
            </a:br>
            <a:r>
              <a:rPr lang="en-US" sz="2000" dirty="0"/>
              <a:t>- Recursively call </a:t>
            </a:r>
            <a:r>
              <a:rPr lang="en-US" sz="2000" b="1" i="1" u="sng" dirty="0" err="1"/>
              <a:t>getPointsByArea</a:t>
            </a:r>
            <a:r>
              <a:rPr lang="en-US" sz="2000" dirty="0"/>
              <a:t> on each sub-quad with each respective sub-area.</a:t>
            </a:r>
            <a:br>
              <a:rPr lang="en-US" sz="2000" dirty="0"/>
            </a:br>
            <a:r>
              <a:rPr lang="en-US" sz="2000" dirty="0"/>
              <a:t>- Union the return values together (just add them up!).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1CB518-D1DB-0049-8810-4CAD3D63479A}"/>
              </a:ext>
            </a:extLst>
          </p:cNvPr>
          <p:cNvSpPr txBox="1">
            <a:spLocks/>
          </p:cNvSpPr>
          <p:nvPr/>
        </p:nvSpPr>
        <p:spPr>
          <a:xfrm>
            <a:off x="3265019" y="1150876"/>
            <a:ext cx="5658782" cy="46508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800" i="1" dirty="0">
                <a:solidFill>
                  <a:sysClr val="windowText" lastClr="000000"/>
                </a:solidFill>
              </a:rPr>
              <a:t>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r>
              <a:rPr lang="en-US" sz="1800" i="1" dirty="0">
                <a:solidFill>
                  <a:sysClr val="windowText" lastClr="000000"/>
                </a:solidFill>
              </a:rPr>
              <a:t>(Quad *root, Rectangle area);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0FEEC1-45D9-4F48-B436-F09DE9F4FBDD}"/>
              </a:ext>
            </a:extLst>
          </p:cNvPr>
          <p:cNvGrpSpPr/>
          <p:nvPr/>
        </p:nvGrpSpPr>
        <p:grpSpPr>
          <a:xfrm>
            <a:off x="2443653" y="3840717"/>
            <a:ext cx="4264576" cy="2805557"/>
            <a:chOff x="1332183" y="1560785"/>
            <a:chExt cx="6773913" cy="445638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6661967" y="248241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5526733" y="4400549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5467612" y="4913584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3873250" y="1933245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2906368" y="2940923"/>
              <a:ext cx="3805061" cy="21997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6C2BCF1-FF9F-544B-9F8E-89BB2F011698}"/>
              </a:ext>
            </a:extLst>
          </p:cNvPr>
          <p:cNvSpPr txBox="1">
            <a:spLocks/>
          </p:cNvSpPr>
          <p:nvPr/>
        </p:nvSpPr>
        <p:spPr>
          <a:xfrm>
            <a:off x="6821246" y="4575165"/>
            <a:ext cx="3922954" cy="10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There is one MAJOR problem with this approach (which we will fix soon). Do you see it?</a:t>
            </a:r>
          </a:p>
        </p:txBody>
      </p:sp>
    </p:spTree>
    <p:extLst>
      <p:ext uri="{BB962C8B-B14F-4D97-AF65-F5344CB8AC3E}">
        <p14:creationId xmlns:p14="http://schemas.microsoft.com/office/powerpoint/2010/main" val="1652418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Recursive Case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138F5E-6493-A243-97D1-64C655302BCB}"/>
              </a:ext>
            </a:extLst>
          </p:cNvPr>
          <p:cNvGrpSpPr/>
          <p:nvPr/>
        </p:nvGrpSpPr>
        <p:grpSpPr>
          <a:xfrm>
            <a:off x="3906944" y="2366642"/>
            <a:ext cx="4264576" cy="2805557"/>
            <a:chOff x="3906944" y="2366642"/>
            <a:chExt cx="4264576" cy="28055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3906944" y="2366643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6052464" y="236664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3906944" y="3782654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6052464" y="3782654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6789249" y="332443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7262356" y="294686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6547660" y="415444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4479885" y="324999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919493" y="4300011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6510439" y="447742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7074772" y="393318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923971" y="319333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5506695" y="260112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4889925" y="3201447"/>
              <a:ext cx="2395509" cy="1384863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BE9D17-F4F3-D141-A565-FFB501D672B9}"/>
              </a:ext>
            </a:extLst>
          </p:cNvPr>
          <p:cNvGrpSpPr/>
          <p:nvPr/>
        </p:nvGrpSpPr>
        <p:grpSpPr>
          <a:xfrm>
            <a:off x="964426" y="1211582"/>
            <a:ext cx="2119057" cy="1389545"/>
            <a:chOff x="964426" y="1211582"/>
            <a:chExt cx="2119057" cy="13895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263DB-0B79-4C49-8281-BEB083ADFA9E}"/>
                </a:ext>
              </a:extLst>
            </p:cNvPr>
            <p:cNvSpPr/>
            <p:nvPr/>
          </p:nvSpPr>
          <p:spPr>
            <a:xfrm>
              <a:off x="964426" y="121158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509225-3B12-9E45-AEAE-78DF773F3F21}"/>
                </a:ext>
              </a:extLst>
            </p:cNvPr>
            <p:cNvSpPr/>
            <p:nvPr/>
          </p:nvSpPr>
          <p:spPr>
            <a:xfrm>
              <a:off x="1537367" y="2094935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910ED6-8F34-FF40-9A44-87E08323D684}"/>
                </a:ext>
              </a:extLst>
            </p:cNvPr>
            <p:cNvSpPr/>
            <p:nvPr/>
          </p:nvSpPr>
          <p:spPr>
            <a:xfrm>
              <a:off x="2564177" y="144606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F1ECFA-51AC-0740-9734-8A91E5D12805}"/>
                </a:ext>
              </a:extLst>
            </p:cNvPr>
            <p:cNvSpPr/>
            <p:nvPr/>
          </p:nvSpPr>
          <p:spPr>
            <a:xfrm>
              <a:off x="1955469" y="2080460"/>
              <a:ext cx="1128014" cy="52066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CC27C7-DF42-A34A-B06F-055C3F5DD7A5}"/>
              </a:ext>
            </a:extLst>
          </p:cNvPr>
          <p:cNvGrpSpPr/>
          <p:nvPr/>
        </p:nvGrpSpPr>
        <p:grpSpPr>
          <a:xfrm>
            <a:off x="9272015" y="1089328"/>
            <a:ext cx="2119057" cy="1389545"/>
            <a:chOff x="9272015" y="1089328"/>
            <a:chExt cx="2119057" cy="138954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3C73F6-2535-B848-A8C8-4F502910D0BF}"/>
                </a:ext>
              </a:extLst>
            </p:cNvPr>
            <p:cNvSpPr/>
            <p:nvPr/>
          </p:nvSpPr>
          <p:spPr>
            <a:xfrm>
              <a:off x="9272016" y="1089328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4F3F019-DBEE-7843-A672-B08D1A38616C}"/>
                </a:ext>
              </a:extLst>
            </p:cNvPr>
            <p:cNvSpPr/>
            <p:nvPr/>
          </p:nvSpPr>
          <p:spPr>
            <a:xfrm>
              <a:off x="10008801" y="204712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091DBF-14F5-B547-A387-7E6CCD3C1081}"/>
                </a:ext>
              </a:extLst>
            </p:cNvPr>
            <p:cNvSpPr/>
            <p:nvPr/>
          </p:nvSpPr>
          <p:spPr>
            <a:xfrm>
              <a:off x="10481908" y="166954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B1CF6C-47B2-3B48-8EE3-5EA5B979DD59}"/>
                </a:ext>
              </a:extLst>
            </p:cNvPr>
            <p:cNvSpPr/>
            <p:nvPr/>
          </p:nvSpPr>
          <p:spPr>
            <a:xfrm>
              <a:off x="11143523" y="1916024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A8535F-E711-DD49-BD3F-5B53DCD4DBF5}"/>
                </a:ext>
              </a:extLst>
            </p:cNvPr>
            <p:cNvSpPr/>
            <p:nvPr/>
          </p:nvSpPr>
          <p:spPr>
            <a:xfrm>
              <a:off x="9272015" y="1916024"/>
              <a:ext cx="1247113" cy="562849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208585-59B9-BF40-8971-E39EAA72069B}"/>
              </a:ext>
            </a:extLst>
          </p:cNvPr>
          <p:cNvGrpSpPr/>
          <p:nvPr/>
        </p:nvGrpSpPr>
        <p:grpSpPr>
          <a:xfrm>
            <a:off x="964426" y="4763596"/>
            <a:ext cx="2119056" cy="1389545"/>
            <a:chOff x="964426" y="4763596"/>
            <a:chExt cx="2119056" cy="13895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A801-9B68-3B49-8D9C-7BEF2DC73BA3}"/>
                </a:ext>
              </a:extLst>
            </p:cNvPr>
            <p:cNvSpPr/>
            <p:nvPr/>
          </p:nvSpPr>
          <p:spPr>
            <a:xfrm>
              <a:off x="964426" y="4763596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7C1ABB-6070-3046-89A2-6E45E146ABE9}"/>
                </a:ext>
              </a:extLst>
            </p:cNvPr>
            <p:cNvSpPr/>
            <p:nvPr/>
          </p:nvSpPr>
          <p:spPr>
            <a:xfrm>
              <a:off x="1947407" y="4763596"/>
              <a:ext cx="1136075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B316C4-94BB-6B4C-8241-4D14CEF1EB20}"/>
              </a:ext>
            </a:extLst>
          </p:cNvPr>
          <p:cNvGrpSpPr/>
          <p:nvPr/>
        </p:nvGrpSpPr>
        <p:grpSpPr>
          <a:xfrm>
            <a:off x="9313228" y="4763596"/>
            <a:ext cx="2119056" cy="1389545"/>
            <a:chOff x="9313228" y="4763596"/>
            <a:chExt cx="2119056" cy="138954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50A1D8-53C8-D34B-8BAC-019FCFBEA8CD}"/>
                </a:ext>
              </a:extLst>
            </p:cNvPr>
            <p:cNvSpPr/>
            <p:nvPr/>
          </p:nvSpPr>
          <p:spPr>
            <a:xfrm>
              <a:off x="9313228" y="4763596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0C959F-32CF-5149-81DB-26089BF420E6}"/>
                </a:ext>
              </a:extLst>
            </p:cNvPr>
            <p:cNvSpPr/>
            <p:nvPr/>
          </p:nvSpPr>
          <p:spPr>
            <a:xfrm>
              <a:off x="9808424" y="513538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ED6D2C-A1A0-A843-9577-23D0F40C59A2}"/>
                </a:ext>
              </a:extLst>
            </p:cNvPr>
            <p:cNvSpPr/>
            <p:nvPr/>
          </p:nvSpPr>
          <p:spPr>
            <a:xfrm>
              <a:off x="10180257" y="5280953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28489-E664-0448-9FA9-48760C262FCA}"/>
                </a:ext>
              </a:extLst>
            </p:cNvPr>
            <p:cNvSpPr/>
            <p:nvPr/>
          </p:nvSpPr>
          <p:spPr>
            <a:xfrm>
              <a:off x="9771203" y="545836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8549D8-4A45-F345-A747-8548FE158C9C}"/>
                </a:ext>
              </a:extLst>
            </p:cNvPr>
            <p:cNvSpPr/>
            <p:nvPr/>
          </p:nvSpPr>
          <p:spPr>
            <a:xfrm>
              <a:off x="10335536" y="4914129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2B23510-DDF4-0741-96E7-5BE987548F17}"/>
                </a:ext>
              </a:extLst>
            </p:cNvPr>
            <p:cNvSpPr/>
            <p:nvPr/>
          </p:nvSpPr>
          <p:spPr>
            <a:xfrm>
              <a:off x="9313228" y="4763596"/>
              <a:ext cx="1232970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199CE-27B9-F14A-B032-355B4D46C963}"/>
              </a:ext>
            </a:extLst>
          </p:cNvPr>
          <p:cNvCxnSpPr/>
          <p:nvPr/>
        </p:nvCxnSpPr>
        <p:spPr>
          <a:xfrm flipH="1" flipV="1">
            <a:off x="3200400" y="2254469"/>
            <a:ext cx="606972" cy="346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8BBC5B-EB42-C847-AEA9-74F8376B3E3F}"/>
              </a:ext>
            </a:extLst>
          </p:cNvPr>
          <p:cNvCxnSpPr>
            <a:cxnSpLocks/>
          </p:cNvCxnSpPr>
          <p:nvPr/>
        </p:nvCxnSpPr>
        <p:spPr>
          <a:xfrm flipH="1">
            <a:off x="3200400" y="4599003"/>
            <a:ext cx="606972" cy="53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640C7A-74B0-B442-9D65-C0D00B120DE3}"/>
              </a:ext>
            </a:extLst>
          </p:cNvPr>
          <p:cNvCxnSpPr>
            <a:cxnSpLocks/>
          </p:cNvCxnSpPr>
          <p:nvPr/>
        </p:nvCxnSpPr>
        <p:spPr>
          <a:xfrm>
            <a:off x="8311077" y="4662287"/>
            <a:ext cx="882751" cy="509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053013-0F1E-514E-9486-DD074C4E587A}"/>
              </a:ext>
            </a:extLst>
          </p:cNvPr>
          <p:cNvCxnSpPr>
            <a:cxnSpLocks/>
          </p:cNvCxnSpPr>
          <p:nvPr/>
        </p:nvCxnSpPr>
        <p:spPr>
          <a:xfrm flipV="1">
            <a:off x="8293820" y="2047122"/>
            <a:ext cx="863121" cy="947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Convex Hull</a:t>
            </a:r>
          </a:p>
        </p:txBody>
      </p:sp>
    </p:spTree>
    <p:extLst>
      <p:ext uri="{BB962C8B-B14F-4D97-AF65-F5344CB8AC3E}">
        <p14:creationId xmlns:p14="http://schemas.microsoft.com/office/powerpoint/2010/main" val="3558387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Analysis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1" y="995700"/>
            <a:ext cx="8828610" cy="394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Some Variables of interest:</a:t>
            </a: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ABE8CB-2AD1-2C4F-B2E3-4EA3D9B7B48C}"/>
              </a:ext>
            </a:extLst>
          </p:cNvPr>
          <p:cNvSpPr txBox="1">
            <a:spLocks/>
          </p:cNvSpPr>
          <p:nvPr/>
        </p:nvSpPr>
        <p:spPr>
          <a:xfrm>
            <a:off x="1948076" y="1514450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1D7C3C-FFD6-2843-8354-8D0028333BFB}"/>
              </a:ext>
            </a:extLst>
          </p:cNvPr>
          <p:cNvSpPr txBox="1">
            <a:spLocks/>
          </p:cNvSpPr>
          <p:nvPr/>
        </p:nvSpPr>
        <p:spPr>
          <a:xfrm>
            <a:off x="1948075" y="2116167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CE737-F42B-2145-9372-E0AE569D75E1}"/>
              </a:ext>
            </a:extLst>
          </p:cNvPr>
          <p:cNvSpPr txBox="1">
            <a:spLocks/>
          </p:cNvSpPr>
          <p:nvPr/>
        </p:nvSpPr>
        <p:spPr>
          <a:xfrm>
            <a:off x="2895675" y="1523995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Maximum world size (assume 2</a:t>
            </a:r>
            <a:r>
              <a:rPr lang="en-US" sz="1600" i="1" baseline="30000" dirty="0"/>
              <a:t>c</a:t>
            </a:r>
            <a:r>
              <a:rPr lang="en-US" sz="1600" i="1" dirty="0"/>
              <a:t> for some integer c for now)</a:t>
            </a:r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4A5A23-E8D6-B143-9574-BB5516B0A05F}"/>
              </a:ext>
            </a:extLst>
          </p:cNvPr>
          <p:cNvSpPr txBox="1">
            <a:spLocks/>
          </p:cNvSpPr>
          <p:nvPr/>
        </p:nvSpPr>
        <p:spPr>
          <a:xfrm>
            <a:off x="2908732" y="2116167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Minimum world size (assume 2</a:t>
            </a:r>
            <a:r>
              <a:rPr lang="en-US" sz="1600" i="1" baseline="30000" dirty="0"/>
              <a:t>c’</a:t>
            </a:r>
            <a:r>
              <a:rPr lang="en-US" sz="1600" i="1" dirty="0"/>
              <a:t> for some c’ &lt; c)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38EA7B-7457-2D44-90C6-BF483AA7DF56}"/>
              </a:ext>
            </a:extLst>
          </p:cNvPr>
          <p:cNvSpPr txBox="1">
            <a:spLocks/>
          </p:cNvSpPr>
          <p:nvPr/>
        </p:nvSpPr>
        <p:spPr>
          <a:xfrm>
            <a:off x="1948075" y="2708339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1E6CF8-6F1B-3B44-8551-4B4302957197}"/>
              </a:ext>
            </a:extLst>
          </p:cNvPr>
          <p:cNvSpPr txBox="1">
            <a:spLocks/>
          </p:cNvSpPr>
          <p:nvPr/>
        </p:nvSpPr>
        <p:spPr>
          <a:xfrm>
            <a:off x="2908732" y="2708339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Number of points that could be added at most to the quad-tree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E7E018E-F44B-2345-89D6-7E8EB41398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8075" y="3353330"/>
                <a:ext cx="960657" cy="417786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E7E018E-F44B-2345-89D6-7E8EB4139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075" y="3353330"/>
                <a:ext cx="960657" cy="4177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4A653B-A822-D34F-A0A4-C86F3F268B07}"/>
              </a:ext>
            </a:extLst>
          </p:cNvPr>
          <p:cNvSpPr txBox="1">
            <a:spLocks/>
          </p:cNvSpPr>
          <p:nvPr/>
        </p:nvSpPr>
        <p:spPr>
          <a:xfrm>
            <a:off x="2908732" y="3353330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Maximum depth of the quad-tree</a:t>
            </a:r>
            <a:endParaRPr lang="en-US" sz="16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CE147C-E0F4-DD42-B5BC-F28E934FD4D7}"/>
              </a:ext>
            </a:extLst>
          </p:cNvPr>
          <p:cNvSpPr txBox="1">
            <a:spLocks/>
          </p:cNvSpPr>
          <p:nvPr/>
        </p:nvSpPr>
        <p:spPr>
          <a:xfrm>
            <a:off x="1948076" y="5001260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insert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7869C6-24F3-AF4D-9BCF-8E333111CAEF}"/>
              </a:ext>
            </a:extLst>
          </p:cNvPr>
          <p:cNvSpPr txBox="1">
            <a:spLocks/>
          </p:cNvSpPr>
          <p:nvPr/>
        </p:nvSpPr>
        <p:spPr>
          <a:xfrm>
            <a:off x="1948075" y="5602977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BFA7586-7C6E-D349-8CEF-B85EB926D0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5675" y="5010805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1600" b="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BFA7586-7C6E-D349-8CEF-B85EB926D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75" y="5010805"/>
                <a:ext cx="8471259" cy="387298"/>
              </a:xfrm>
              <a:prstGeom prst="rect">
                <a:avLst/>
              </a:prstGeom>
              <a:blipFill>
                <a:blip r:embed="rId3"/>
                <a:stretch>
                  <a:fillRect l="-45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F5F87C6-2408-E345-86A1-5923E0B66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8732" y="5602977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160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F5F87C6-2408-E345-86A1-5923E0B6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732" y="5602977"/>
                <a:ext cx="8471259" cy="387298"/>
              </a:xfrm>
              <a:prstGeom prst="rect">
                <a:avLst/>
              </a:prstGeom>
              <a:blipFill>
                <a:blip r:embed="rId4"/>
                <a:stretch>
                  <a:fillRect l="-299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E313AC8-0121-C247-96F8-5FA3E2F115F9}"/>
              </a:ext>
            </a:extLst>
          </p:cNvPr>
          <p:cNvSpPr txBox="1">
            <a:spLocks/>
          </p:cNvSpPr>
          <p:nvPr/>
        </p:nvSpPr>
        <p:spPr>
          <a:xfrm>
            <a:off x="1948075" y="6195149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endParaRPr lang="en-US" sz="1800" i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21B0AF7-8EB8-2D41-AEE0-547E2EC359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8732" y="6195149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        </a:t>
                </a:r>
                <a:r>
                  <a:rPr lang="en-US" sz="1600" b="1" i="1" u="sng" dirty="0"/>
                  <a:t>**Uh oh! Why? How do we fix this? Let’s fix it now!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21B0AF7-8EB8-2D41-AEE0-547E2EC35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732" y="6195149"/>
                <a:ext cx="8471259" cy="387298"/>
              </a:xfrm>
              <a:prstGeom prst="rect">
                <a:avLst/>
              </a:prstGeom>
              <a:blipFill>
                <a:blip r:embed="rId5"/>
                <a:stretch>
                  <a:fillRect l="-299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88AE99A-A03F-7E4B-839A-FC56A706E5E8}"/>
              </a:ext>
            </a:extLst>
          </p:cNvPr>
          <p:cNvSpPr txBox="1">
            <a:spLocks/>
          </p:cNvSpPr>
          <p:nvPr/>
        </p:nvSpPr>
        <p:spPr>
          <a:xfrm>
            <a:off x="1371681" y="4452288"/>
            <a:ext cx="8828610" cy="394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Some Variables of interest: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72995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Why is get Count Linear Time?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138F5E-6493-A243-97D1-64C655302BCB}"/>
              </a:ext>
            </a:extLst>
          </p:cNvPr>
          <p:cNvGrpSpPr/>
          <p:nvPr/>
        </p:nvGrpSpPr>
        <p:grpSpPr>
          <a:xfrm>
            <a:off x="3906944" y="2366642"/>
            <a:ext cx="4264576" cy="2805557"/>
            <a:chOff x="3906944" y="2366642"/>
            <a:chExt cx="4264576" cy="28055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3906944" y="2366643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6052464" y="236664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3906944" y="3782654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6052464" y="3782654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6789249" y="332443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7262356" y="294686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6547660" y="415444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4479885" y="324999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919493" y="4300011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6510439" y="447742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7074772" y="393318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923971" y="319333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5506695" y="260112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4889925" y="3201447"/>
              <a:ext cx="2395509" cy="1384863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BE9D17-F4F3-D141-A565-FFB501D672B9}"/>
              </a:ext>
            </a:extLst>
          </p:cNvPr>
          <p:cNvGrpSpPr/>
          <p:nvPr/>
        </p:nvGrpSpPr>
        <p:grpSpPr>
          <a:xfrm>
            <a:off x="964426" y="1211582"/>
            <a:ext cx="2119057" cy="1389545"/>
            <a:chOff x="964426" y="1211582"/>
            <a:chExt cx="2119057" cy="13895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263DB-0B79-4C49-8281-BEB083ADFA9E}"/>
                </a:ext>
              </a:extLst>
            </p:cNvPr>
            <p:cNvSpPr/>
            <p:nvPr/>
          </p:nvSpPr>
          <p:spPr>
            <a:xfrm>
              <a:off x="964426" y="121158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509225-3B12-9E45-AEAE-78DF773F3F21}"/>
                </a:ext>
              </a:extLst>
            </p:cNvPr>
            <p:cNvSpPr/>
            <p:nvPr/>
          </p:nvSpPr>
          <p:spPr>
            <a:xfrm>
              <a:off x="1537367" y="2094935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910ED6-8F34-FF40-9A44-87E08323D684}"/>
                </a:ext>
              </a:extLst>
            </p:cNvPr>
            <p:cNvSpPr/>
            <p:nvPr/>
          </p:nvSpPr>
          <p:spPr>
            <a:xfrm>
              <a:off x="2564177" y="144606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F1ECFA-51AC-0740-9734-8A91E5D12805}"/>
                </a:ext>
              </a:extLst>
            </p:cNvPr>
            <p:cNvSpPr/>
            <p:nvPr/>
          </p:nvSpPr>
          <p:spPr>
            <a:xfrm>
              <a:off x="1955469" y="2080460"/>
              <a:ext cx="1128014" cy="52066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CC27C7-DF42-A34A-B06F-055C3F5DD7A5}"/>
              </a:ext>
            </a:extLst>
          </p:cNvPr>
          <p:cNvGrpSpPr/>
          <p:nvPr/>
        </p:nvGrpSpPr>
        <p:grpSpPr>
          <a:xfrm>
            <a:off x="9272015" y="1089328"/>
            <a:ext cx="2119057" cy="1389545"/>
            <a:chOff x="9272015" y="1089328"/>
            <a:chExt cx="2119057" cy="138954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3C73F6-2535-B848-A8C8-4F502910D0BF}"/>
                </a:ext>
              </a:extLst>
            </p:cNvPr>
            <p:cNvSpPr/>
            <p:nvPr/>
          </p:nvSpPr>
          <p:spPr>
            <a:xfrm>
              <a:off x="9272016" y="1089328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4F3F019-DBEE-7843-A672-B08D1A38616C}"/>
                </a:ext>
              </a:extLst>
            </p:cNvPr>
            <p:cNvSpPr/>
            <p:nvPr/>
          </p:nvSpPr>
          <p:spPr>
            <a:xfrm>
              <a:off x="10008801" y="204712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091DBF-14F5-B547-A387-7E6CCD3C1081}"/>
                </a:ext>
              </a:extLst>
            </p:cNvPr>
            <p:cNvSpPr/>
            <p:nvPr/>
          </p:nvSpPr>
          <p:spPr>
            <a:xfrm>
              <a:off x="10481908" y="166954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B1CF6C-47B2-3B48-8EE3-5EA5B979DD59}"/>
                </a:ext>
              </a:extLst>
            </p:cNvPr>
            <p:cNvSpPr/>
            <p:nvPr/>
          </p:nvSpPr>
          <p:spPr>
            <a:xfrm>
              <a:off x="11143523" y="1916024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A8535F-E711-DD49-BD3F-5B53DCD4DBF5}"/>
                </a:ext>
              </a:extLst>
            </p:cNvPr>
            <p:cNvSpPr/>
            <p:nvPr/>
          </p:nvSpPr>
          <p:spPr>
            <a:xfrm>
              <a:off x="9272015" y="1916024"/>
              <a:ext cx="1247113" cy="562849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208585-59B9-BF40-8971-E39EAA72069B}"/>
              </a:ext>
            </a:extLst>
          </p:cNvPr>
          <p:cNvGrpSpPr/>
          <p:nvPr/>
        </p:nvGrpSpPr>
        <p:grpSpPr>
          <a:xfrm>
            <a:off x="964426" y="4763596"/>
            <a:ext cx="2119056" cy="1389545"/>
            <a:chOff x="964426" y="4763596"/>
            <a:chExt cx="2119056" cy="13895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A801-9B68-3B49-8D9C-7BEF2DC73BA3}"/>
                </a:ext>
              </a:extLst>
            </p:cNvPr>
            <p:cNvSpPr/>
            <p:nvPr/>
          </p:nvSpPr>
          <p:spPr>
            <a:xfrm>
              <a:off x="964426" y="4763596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7C1ABB-6070-3046-89A2-6E45E146ABE9}"/>
                </a:ext>
              </a:extLst>
            </p:cNvPr>
            <p:cNvSpPr/>
            <p:nvPr/>
          </p:nvSpPr>
          <p:spPr>
            <a:xfrm>
              <a:off x="1947407" y="4763596"/>
              <a:ext cx="1136075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B316C4-94BB-6B4C-8241-4D14CEF1EB20}"/>
              </a:ext>
            </a:extLst>
          </p:cNvPr>
          <p:cNvGrpSpPr/>
          <p:nvPr/>
        </p:nvGrpSpPr>
        <p:grpSpPr>
          <a:xfrm>
            <a:off x="9313228" y="4763596"/>
            <a:ext cx="2119056" cy="1389545"/>
            <a:chOff x="9313228" y="4763596"/>
            <a:chExt cx="2119056" cy="138954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50A1D8-53C8-D34B-8BAC-019FCFBEA8CD}"/>
                </a:ext>
              </a:extLst>
            </p:cNvPr>
            <p:cNvSpPr/>
            <p:nvPr/>
          </p:nvSpPr>
          <p:spPr>
            <a:xfrm>
              <a:off x="9313228" y="4763596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0C959F-32CF-5149-81DB-26089BF420E6}"/>
                </a:ext>
              </a:extLst>
            </p:cNvPr>
            <p:cNvSpPr/>
            <p:nvPr/>
          </p:nvSpPr>
          <p:spPr>
            <a:xfrm>
              <a:off x="9808424" y="513538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ED6D2C-A1A0-A843-9577-23D0F40C59A2}"/>
                </a:ext>
              </a:extLst>
            </p:cNvPr>
            <p:cNvSpPr/>
            <p:nvPr/>
          </p:nvSpPr>
          <p:spPr>
            <a:xfrm>
              <a:off x="10180257" y="5280953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28489-E664-0448-9FA9-48760C262FCA}"/>
                </a:ext>
              </a:extLst>
            </p:cNvPr>
            <p:cNvSpPr/>
            <p:nvPr/>
          </p:nvSpPr>
          <p:spPr>
            <a:xfrm>
              <a:off x="9771203" y="545836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8549D8-4A45-F345-A747-8548FE158C9C}"/>
                </a:ext>
              </a:extLst>
            </p:cNvPr>
            <p:cNvSpPr/>
            <p:nvPr/>
          </p:nvSpPr>
          <p:spPr>
            <a:xfrm>
              <a:off x="10335536" y="4914129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2B23510-DDF4-0741-96E7-5BE987548F17}"/>
                </a:ext>
              </a:extLst>
            </p:cNvPr>
            <p:cNvSpPr/>
            <p:nvPr/>
          </p:nvSpPr>
          <p:spPr>
            <a:xfrm>
              <a:off x="9313228" y="4763596"/>
              <a:ext cx="1232970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199CE-27B9-F14A-B032-355B4D46C963}"/>
              </a:ext>
            </a:extLst>
          </p:cNvPr>
          <p:cNvCxnSpPr/>
          <p:nvPr/>
        </p:nvCxnSpPr>
        <p:spPr>
          <a:xfrm flipH="1" flipV="1">
            <a:off x="3200400" y="2254469"/>
            <a:ext cx="606972" cy="346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8BBC5B-EB42-C847-AEA9-74F8376B3E3F}"/>
              </a:ext>
            </a:extLst>
          </p:cNvPr>
          <p:cNvCxnSpPr>
            <a:cxnSpLocks/>
          </p:cNvCxnSpPr>
          <p:nvPr/>
        </p:nvCxnSpPr>
        <p:spPr>
          <a:xfrm flipH="1">
            <a:off x="3200400" y="4599003"/>
            <a:ext cx="606972" cy="53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640C7A-74B0-B442-9D65-C0D00B120DE3}"/>
              </a:ext>
            </a:extLst>
          </p:cNvPr>
          <p:cNvCxnSpPr>
            <a:cxnSpLocks/>
          </p:cNvCxnSpPr>
          <p:nvPr/>
        </p:nvCxnSpPr>
        <p:spPr>
          <a:xfrm>
            <a:off x="8311077" y="4662287"/>
            <a:ext cx="882751" cy="509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053013-0F1E-514E-9486-DD074C4E587A}"/>
              </a:ext>
            </a:extLst>
          </p:cNvPr>
          <p:cNvCxnSpPr>
            <a:cxnSpLocks/>
          </p:cNvCxnSpPr>
          <p:nvPr/>
        </p:nvCxnSpPr>
        <p:spPr>
          <a:xfrm flipV="1">
            <a:off x="8293820" y="2047122"/>
            <a:ext cx="863121" cy="947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C7BE111C-034A-DA42-A27B-F187A3AFB9FB}"/>
              </a:ext>
            </a:extLst>
          </p:cNvPr>
          <p:cNvSpPr txBox="1">
            <a:spLocks/>
          </p:cNvSpPr>
          <p:nvPr/>
        </p:nvSpPr>
        <p:spPr>
          <a:xfrm>
            <a:off x="3344990" y="5270105"/>
            <a:ext cx="5762126" cy="14538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i="1" dirty="0"/>
              <a:t>If the area we are querying is the entire “world”, then we will </a:t>
            </a:r>
            <a:r>
              <a:rPr lang="en-US" sz="1600" b="1" i="1" dirty="0" err="1"/>
              <a:t>recurse</a:t>
            </a:r>
            <a:r>
              <a:rPr lang="en-US" sz="1600" b="1" i="1" dirty="0"/>
              <a:t> four times on EACH internal node, leading to a linear running time.</a:t>
            </a:r>
          </a:p>
          <a:p>
            <a:pPr marL="0" indent="0">
              <a:buNone/>
            </a:pPr>
            <a:endParaRPr lang="en-US" sz="1600" b="1" i="1" dirty="0"/>
          </a:p>
          <a:p>
            <a:pPr marL="0" indent="0">
              <a:buNone/>
            </a:pPr>
            <a:r>
              <a:rPr lang="en-US" sz="1600" b="1" dirty="0"/>
              <a:t>Fix: if the area is ENTIRE quad, just return the answer directly!</a:t>
            </a:r>
          </a:p>
        </p:txBody>
      </p:sp>
    </p:spTree>
    <p:extLst>
      <p:ext uri="{BB962C8B-B14F-4D97-AF65-F5344CB8AC3E}">
        <p14:creationId xmlns:p14="http://schemas.microsoft.com/office/powerpoint/2010/main" val="2807211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Updating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86455" y="1089328"/>
            <a:ext cx="4043855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Quad objects store nodes of our tree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986455" y="1576550"/>
            <a:ext cx="4043855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Quad: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Details of physical bounds for this quad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Points stored here (if leaf node only)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Point[] data;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ysClr val="windowText" lastClr="000000"/>
                </a:solidFill>
              </a:rPr>
              <a:t>    </a:t>
            </a:r>
            <a:r>
              <a:rPr lang="en-US" sz="1600" b="1" i="1" u="sng" dirty="0" err="1">
                <a:solidFill>
                  <a:sysClr val="windowText" lastClr="000000"/>
                </a:solidFill>
              </a:rPr>
              <a:t>int</a:t>
            </a:r>
            <a:r>
              <a:rPr lang="en-US" sz="1600" b="1" i="1" u="sng" dirty="0">
                <a:solidFill>
                  <a:sysClr val="windowText" lastClr="000000"/>
                </a:solidFill>
              </a:rPr>
              <a:t> count;</a:t>
            </a:r>
            <a:r>
              <a:rPr lang="en-US" sz="1600" dirty="0">
                <a:solidFill>
                  <a:sysClr val="windowText" lastClr="000000"/>
                </a:solidFill>
              </a:rPr>
              <a:t> 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//Store full count of nodes</a:t>
            </a:r>
            <a:endParaRPr lang="en-US" sz="1600" b="1" i="1" u="sng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Children of this tree (null if not exists)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069AAB-0A58-3F4C-AE91-3DA5ECD8FBC6}"/>
              </a:ext>
            </a:extLst>
          </p:cNvPr>
          <p:cNvSpPr txBox="1">
            <a:spLocks/>
          </p:cNvSpPr>
          <p:nvPr/>
        </p:nvSpPr>
        <p:spPr>
          <a:xfrm>
            <a:off x="94593" y="2427156"/>
            <a:ext cx="1686910" cy="12146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i="1" dirty="0"/>
              <a:t>Stores total number of points in this quad. Can return this if query area is entire quad!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418B3C-8D83-9846-88F4-4D89A287EC30}"/>
              </a:ext>
            </a:extLst>
          </p:cNvPr>
          <p:cNvSpPr txBox="1">
            <a:spLocks/>
          </p:cNvSpPr>
          <p:nvPr/>
        </p:nvSpPr>
        <p:spPr>
          <a:xfrm>
            <a:off x="6892164" y="1089328"/>
            <a:ext cx="4309236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Considerations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1A44DD-C7E9-B54B-BAD6-C7760A1901AB}"/>
              </a:ext>
            </a:extLst>
          </p:cNvPr>
          <p:cNvCxnSpPr>
            <a:cxnSpLocks/>
          </p:cNvCxnSpPr>
          <p:nvPr/>
        </p:nvCxnSpPr>
        <p:spPr>
          <a:xfrm>
            <a:off x="1466193" y="3468414"/>
            <a:ext cx="433552" cy="685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9DFB9E9-B9F5-C64A-BEF0-F6773FBC86DD}"/>
              </a:ext>
            </a:extLst>
          </p:cNvPr>
          <p:cNvSpPr txBox="1">
            <a:spLocks/>
          </p:cNvSpPr>
          <p:nvPr/>
        </p:nvSpPr>
        <p:spPr>
          <a:xfrm>
            <a:off x="6432331" y="1576550"/>
            <a:ext cx="4942490" cy="4950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Need to update this count while </a:t>
            </a:r>
            <a:r>
              <a:rPr lang="en-US" sz="1600" dirty="0" err="1"/>
              <a:t>recursing</a:t>
            </a:r>
            <a:r>
              <a:rPr lang="en-US" sz="1600" dirty="0"/>
              <a:t> during insert and delete methods (easy to do)</a:t>
            </a:r>
          </a:p>
          <a:p>
            <a:r>
              <a:rPr lang="en-US" sz="1600" dirty="0" err="1"/>
              <a:t>getCount</a:t>
            </a:r>
            <a:r>
              <a:rPr lang="en-US" sz="1600" dirty="0"/>
              <a:t>() needs a new base case. If query area is entire quad area, just return count;</a:t>
            </a:r>
          </a:p>
          <a:p>
            <a:r>
              <a:rPr lang="en-US" sz="1600" dirty="0"/>
              <a:t>Note that this works with ANY specific statistic on the points. Only requirements:</a:t>
            </a:r>
          </a:p>
          <a:p>
            <a:pPr lvl="1"/>
            <a:r>
              <a:rPr lang="en-US" sz="1200" dirty="0"/>
              <a:t>Requires a constant amount of storage</a:t>
            </a:r>
          </a:p>
          <a:p>
            <a:pPr lvl="1"/>
            <a:r>
              <a:rPr lang="en-US" sz="1200" dirty="0"/>
              <a:t>Can be easily merged: For example, if I know the count of two quads I can very easily figure out the count of one quad containing both (just add the counts together)</a:t>
            </a:r>
          </a:p>
          <a:p>
            <a:r>
              <a:rPr lang="en-US" sz="1600" dirty="0"/>
              <a:t>Is it fast? Well consider this:</a:t>
            </a:r>
          </a:p>
          <a:p>
            <a:pPr lvl="1"/>
            <a:r>
              <a:rPr lang="en-US" sz="1200" dirty="0"/>
              <a:t>Large query areas will hit a base case FAST because they will cover entire quads very early in the search (good!!)</a:t>
            </a:r>
          </a:p>
          <a:p>
            <a:pPr lvl="1"/>
            <a:r>
              <a:rPr lang="en-US" sz="1200" dirty="0"/>
              <a:t>Small query areas are more likely to fall completely in ONE quad and only </a:t>
            </a:r>
            <a:r>
              <a:rPr lang="en-US" sz="1200" dirty="0" err="1"/>
              <a:t>recurse</a:t>
            </a:r>
            <a:r>
              <a:rPr lang="en-US" sz="1200" dirty="0"/>
              <a:t> in one direction (FAST!)</a:t>
            </a:r>
          </a:p>
        </p:txBody>
      </p:sp>
    </p:spTree>
    <p:extLst>
      <p:ext uri="{BB962C8B-B14F-4D97-AF65-F5344CB8AC3E}">
        <p14:creationId xmlns:p14="http://schemas.microsoft.com/office/powerpoint/2010/main" val="2656839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06995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805152"/>
            <a:ext cx="9445461" cy="474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Convex Hull</a:t>
            </a:r>
            <a:r>
              <a:rPr lang="en-US" sz="2000" dirty="0"/>
              <a:t>: A nice example of a computational geometry algorithm that uses radial sweep approach. MANY applications in practice.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Quad Tree</a:t>
            </a:r>
            <a:r>
              <a:rPr lang="en-US" sz="2000" dirty="0"/>
              <a:t>: A nice example of a data structure involving geometric / spatial data. Can be extended for fuller functionality.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464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3" y="1137590"/>
            <a:ext cx="5165119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Convex Hull</a:t>
            </a:r>
            <a:r>
              <a:rPr lang="en-US" sz="2000" b="1" u="sng" dirty="0"/>
              <a:t>:</a:t>
            </a:r>
            <a:r>
              <a:rPr lang="en-US" sz="2000" dirty="0"/>
              <a:t> Given a set of unique points Q, no three of which are colinear, the convex hull is the smallest convex polygon in which every point in Q is on are inside the hull.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In other words</a:t>
            </a:r>
            <a:r>
              <a:rPr lang="en-US" sz="2000" dirty="0"/>
              <a:t>: The polygon you would get if the points were “pins” and you stretched a rubber band around the exterior of the points.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Applications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 - Collision detection for complex shapes</a:t>
            </a:r>
            <a:br>
              <a:rPr lang="en-US" sz="2000" dirty="0"/>
            </a:br>
            <a:r>
              <a:rPr lang="en-US" sz="2000" dirty="0"/>
              <a:t>  - Magic-Wand tool in photoshop</a:t>
            </a:r>
            <a:br>
              <a:rPr lang="en-US" sz="2000" dirty="0"/>
            </a:br>
            <a:r>
              <a:rPr lang="en-US" sz="2000" dirty="0"/>
              <a:t>  - Area of rainfall when viewed from above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6EBEC-CD1E-A349-8682-C9772866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014" y="1205756"/>
            <a:ext cx="5134568" cy="327953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BD306F-3E78-B946-9574-9913A443464E}"/>
              </a:ext>
            </a:extLst>
          </p:cNvPr>
          <p:cNvSpPr txBox="1">
            <a:spLocks/>
          </p:cNvSpPr>
          <p:nvPr/>
        </p:nvSpPr>
        <p:spPr>
          <a:xfrm>
            <a:off x="8592207" y="5478517"/>
            <a:ext cx="24552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Remember that the points must be unique and no three can be co-linear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46F7D7-80F9-ED45-9656-AD4C104CDF80}"/>
              </a:ext>
            </a:extLst>
          </p:cNvPr>
          <p:cNvCxnSpPr/>
          <p:nvPr/>
        </p:nvCxnSpPr>
        <p:spPr>
          <a:xfrm flipH="1" flipV="1">
            <a:off x="8828690" y="4658710"/>
            <a:ext cx="677917" cy="764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91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Hull: Graham’s Scan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3" y="1355834"/>
            <a:ext cx="5165119" cy="3164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Graham’s Scan</a:t>
            </a:r>
            <a:r>
              <a:rPr lang="en-US" sz="2000" b="1" u="sng" dirty="0"/>
              <a:t>:</a:t>
            </a:r>
            <a:r>
              <a:rPr lang="en-US" sz="2000" dirty="0"/>
              <a:t> is an algorithm that can compute the convex hull efficiently.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The algorithm performs a </a:t>
            </a:r>
            <a:r>
              <a:rPr lang="en-US" sz="2000" b="1" i="1" u="sng" dirty="0"/>
              <a:t>rotational sweep</a:t>
            </a:r>
            <a:r>
              <a:rPr lang="en-US" sz="2000" dirty="0"/>
              <a:t>, starting at the lowest point and rotating around the points in counter-clockwise order.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BD306F-3E78-B946-9574-9913A443464E}"/>
              </a:ext>
            </a:extLst>
          </p:cNvPr>
          <p:cNvSpPr txBox="1">
            <a:spLocks/>
          </p:cNvSpPr>
          <p:nvPr/>
        </p:nvSpPr>
        <p:spPr>
          <a:xfrm>
            <a:off x="8592207" y="5478517"/>
            <a:ext cx="24552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Algorithm will start at the lowest y-coordinate point (in this case, p</a:t>
            </a:r>
            <a:r>
              <a:rPr lang="en-US" sz="1600" i="1" baseline="-25000" dirty="0"/>
              <a:t>0</a:t>
            </a:r>
            <a:r>
              <a:rPr lang="en-US" sz="1600" i="1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46F7D7-80F9-ED45-9656-AD4C104CDF80}"/>
              </a:ext>
            </a:extLst>
          </p:cNvPr>
          <p:cNvCxnSpPr/>
          <p:nvPr/>
        </p:nvCxnSpPr>
        <p:spPr>
          <a:xfrm flipH="1" flipV="1">
            <a:off x="8828690" y="4658710"/>
            <a:ext cx="677917" cy="764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FA3F17-2B3D-1F4F-94B7-1A292391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625" y="1298343"/>
            <a:ext cx="4948953" cy="3151351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CC7369-A537-7742-AE97-9498B2E1B4C9}"/>
              </a:ext>
            </a:extLst>
          </p:cNvPr>
          <p:cNvCxnSpPr>
            <a:cxnSpLocks/>
          </p:cNvCxnSpPr>
          <p:nvPr/>
        </p:nvCxnSpPr>
        <p:spPr>
          <a:xfrm flipV="1">
            <a:off x="5060731" y="4520639"/>
            <a:ext cx="2650277" cy="760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719391C-09B7-6340-8DBA-D713A124E48F}"/>
              </a:ext>
            </a:extLst>
          </p:cNvPr>
          <p:cNvSpPr txBox="1">
            <a:spLocks/>
          </p:cNvSpPr>
          <p:nvPr/>
        </p:nvSpPr>
        <p:spPr>
          <a:xfrm>
            <a:off x="2886045" y="5339838"/>
            <a:ext cx="32293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Points are then ordered by increasing polar angle, relative to p</a:t>
            </a:r>
            <a:r>
              <a:rPr lang="en-US" sz="1600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96999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Hull: Graham’s Scan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630621" y="1789393"/>
            <a:ext cx="5924495" cy="384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As always, we need a </a:t>
            </a:r>
            <a:r>
              <a:rPr lang="en-US" sz="2000" b="1" i="1" u="sng" dirty="0"/>
              <a:t>key observation</a:t>
            </a:r>
            <a:r>
              <a:rPr lang="en-US" sz="2000" dirty="0"/>
              <a:t>! What is the </a:t>
            </a:r>
            <a:r>
              <a:rPr lang="en-US" sz="2000" i="1" dirty="0"/>
              <a:t>property we can exploit </a:t>
            </a:r>
            <a:r>
              <a:rPr lang="en-US" sz="2000" dirty="0"/>
              <a:t>to find the next point that must be on the convex hull?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Idea</a:t>
            </a:r>
            <a:r>
              <a:rPr lang="en-US" sz="2000" dirty="0"/>
              <a:t>: Look at the turn direction of next three points </a:t>
            </a:r>
            <a:r>
              <a:rPr lang="en-US" sz="2000" b="1" i="1" u="sng" dirty="0"/>
              <a:t>a, b, c</a:t>
            </a: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Point </a:t>
            </a:r>
            <a:r>
              <a:rPr lang="en-US" sz="2000" b="1" i="1" u="sng" dirty="0"/>
              <a:t>b</a:t>
            </a:r>
            <a:r>
              <a:rPr lang="en-US" sz="2000" dirty="0"/>
              <a:t> is NOT on the convex hull if………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FA3F17-2B3D-1F4F-94B7-1A292391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10" y="1876096"/>
            <a:ext cx="4948953" cy="315135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6364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79763-4D2E-BE4D-90ED-A294EFA83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41" y="1186166"/>
            <a:ext cx="7679340" cy="540316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49222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88DC9-42C5-0947-BA76-48F4CA72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45" y="1918354"/>
            <a:ext cx="4948953" cy="315135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361CE-6908-2047-9FF8-B6E34F6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327" y="1814784"/>
            <a:ext cx="4891227" cy="335849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082517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{78731ABC-CB82-E74D-A429-13D3326A7E5D}tf10001122</Template>
  <TotalTime>9634</TotalTime>
  <Words>2460</Words>
  <Application>Microsoft Macintosh PowerPoint</Application>
  <PresentationFormat>Widescreen</PresentationFormat>
  <Paragraphs>250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Cambria Math</vt:lpstr>
      <vt:lpstr>Trebuchet MS</vt:lpstr>
      <vt:lpstr>Tw Cen MT</vt:lpstr>
      <vt:lpstr>Circuit</vt:lpstr>
      <vt:lpstr>Computational Geometry</vt:lpstr>
      <vt:lpstr>Introduction</vt:lpstr>
      <vt:lpstr>Part 2: Computational Geometry</vt:lpstr>
      <vt:lpstr>Convex Hull</vt:lpstr>
      <vt:lpstr>Convex Hulls</vt:lpstr>
      <vt:lpstr>Convex Hull: Graham’s Scan</vt:lpstr>
      <vt:lpstr>Convex Hull: Graham’s Scan</vt:lpstr>
      <vt:lpstr>Graham’s Scan: Code</vt:lpstr>
      <vt:lpstr>Graham’s Scan: Example</vt:lpstr>
      <vt:lpstr>Graham’s Scan: Example</vt:lpstr>
      <vt:lpstr>Graham’s Scan: Example</vt:lpstr>
      <vt:lpstr>Graham’s Scan: Example</vt:lpstr>
      <vt:lpstr>Graham’s Scan: Example</vt:lpstr>
      <vt:lpstr>Graham’s Scan: Example</vt:lpstr>
      <vt:lpstr>ASIDE: Farthest Pair of Points</vt:lpstr>
      <vt:lpstr>Quad-Trees</vt:lpstr>
      <vt:lpstr>Problem: Keeping Track of Data Points</vt:lpstr>
      <vt:lpstr>Traditional Data Structures Will Not Work</vt:lpstr>
      <vt:lpstr>Enter the Quad Tree</vt:lpstr>
      <vt:lpstr>Enter the Quad Tree</vt:lpstr>
      <vt:lpstr>Building A Quad Tree</vt:lpstr>
      <vt:lpstr>Quad Tree: Insert</vt:lpstr>
      <vt:lpstr>Insert Cases: Recursive Case 1</vt:lpstr>
      <vt:lpstr>Insert Cases: Recursive Case 2</vt:lpstr>
      <vt:lpstr>Insert Cases: Recursive Case 3</vt:lpstr>
      <vt:lpstr>Insert Cases: Recursive Case 3</vt:lpstr>
      <vt:lpstr>Insert Cases: Base Case 1</vt:lpstr>
      <vt:lpstr>Quad Tree: Insert</vt:lpstr>
      <vt:lpstr>Quad Tree: Delete</vt:lpstr>
      <vt:lpstr>Quad Tree: Delete Base Cases</vt:lpstr>
      <vt:lpstr>Quad Tree: Delete Recursive Cases</vt:lpstr>
      <vt:lpstr>Checking If Merge is Necessary</vt:lpstr>
      <vt:lpstr>Merge Operation</vt:lpstr>
      <vt:lpstr>Quad Tree: Contains</vt:lpstr>
      <vt:lpstr>Quad Tree: Get Count By Area</vt:lpstr>
      <vt:lpstr>Example: Get Count in Range</vt:lpstr>
      <vt:lpstr>Get Count: Base Cases</vt:lpstr>
      <vt:lpstr>Get Count: Recursive Case</vt:lpstr>
      <vt:lpstr>Get Count: Recursive Case</vt:lpstr>
      <vt:lpstr>Quad Tree: Analysis</vt:lpstr>
      <vt:lpstr>Why is get Count Linear Time?</vt:lpstr>
      <vt:lpstr>Updating Quad Tree</vt:lpstr>
      <vt:lpstr>Conclusion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</dc:title>
  <dc:creator>Mark Floryan</dc:creator>
  <cp:lastModifiedBy>Mark Floryan</cp:lastModifiedBy>
  <cp:revision>139</cp:revision>
  <dcterms:created xsi:type="dcterms:W3CDTF">2023-02-24T14:15:53Z</dcterms:created>
  <dcterms:modified xsi:type="dcterms:W3CDTF">2025-03-26T14:03:34Z</dcterms:modified>
</cp:coreProperties>
</file>